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76" r:id="rId12"/>
    <p:sldId id="260" r:id="rId13"/>
    <p:sldId id="268" r:id="rId14"/>
    <p:sldId id="270" r:id="rId15"/>
    <p:sldId id="271" r:id="rId16"/>
    <p:sldId id="272" r:id="rId17"/>
    <p:sldId id="275" r:id="rId18"/>
    <p:sldId id="273" r:id="rId19"/>
    <p:sldId id="274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765"/>
    <a:srgbClr val="008080"/>
    <a:srgbClr val="349A98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8" d="100"/>
          <a:sy n="148" d="100"/>
        </p:scale>
        <p:origin x="-5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30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79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TW" b="1" i="0" dirty="0" smtClean="0"/>
              <a:t>(In</a:t>
            </a:r>
            <a:r>
              <a:rPr lang="en-US" altLang="zh-TW" b="1" i="0" baseline="0" dirty="0" smtClean="0"/>
              <a:t> Billion of US Dollar)</a:t>
            </a:r>
            <a:endParaRPr lang="en-US" altLang="zh-TW" b="1" i="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79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altLang="en-US" dirty="0"/>
          </a:p>
        </c:rich>
      </c:tx>
      <c:layout>
        <c:manualLayout>
          <c:xMode val="edge"/>
          <c:yMode val="edge"/>
          <c:x val="0.33397934902807352"/>
          <c:y val="5.9060556619611931E-2"/>
        </c:manualLayout>
      </c:layout>
    </c:title>
    <c:plotArea>
      <c:layout/>
      <c:barChart>
        <c:barDir val="col"/>
        <c:grouping val="stacked"/>
        <c:gapWidth val="95"/>
        <c:overlap val="100"/>
        <c:axId val="131638016"/>
        <c:axId val="131639552"/>
      </c:barChart>
      <c:catAx>
        <c:axId val="1316380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S"/>
            </a:pPr>
            <a:endParaRPr lang="zh-TW"/>
          </a:p>
        </c:txPr>
        <c:crossAx val="131639552"/>
        <c:crosses val="autoZero"/>
        <c:auto val="1"/>
        <c:lblAlgn val="ctr"/>
        <c:lblOffset val="100"/>
      </c:catAx>
      <c:valAx>
        <c:axId val="131639552"/>
        <c:scaling>
          <c:orientation val="minMax"/>
        </c:scaling>
        <c:delete val="1"/>
        <c:axPos val="l"/>
        <c:tickLblPos val="none"/>
        <c:crossAx val="131638016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lang="es-ES"/>
      </a:pPr>
      <a:endParaRPr lang="zh-TW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30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79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TW" b="1" i="0" dirty="0" smtClean="0"/>
              <a:t>(In</a:t>
            </a:r>
            <a:r>
              <a:rPr lang="en-US" altLang="zh-TW" b="1" i="0" baseline="0" dirty="0" smtClean="0"/>
              <a:t> Billion of US Dollar)</a:t>
            </a:r>
            <a:endParaRPr lang="en-US" altLang="zh-TW" b="1" i="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79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altLang="en-US" dirty="0"/>
          </a:p>
        </c:rich>
      </c:tx>
      <c:layout>
        <c:manualLayout>
          <c:xMode val="edge"/>
          <c:yMode val="edge"/>
          <c:x val="0.33397934902807358"/>
          <c:y val="5.9060556619611931E-2"/>
        </c:manualLayout>
      </c:layout>
    </c:title>
    <c:plotArea>
      <c:layout/>
      <c:barChart>
        <c:barDir val="col"/>
        <c:grouping val="stacked"/>
        <c:gapWidth val="95"/>
        <c:overlap val="100"/>
        <c:axId val="123822464"/>
        <c:axId val="123932672"/>
      </c:barChart>
      <c:catAx>
        <c:axId val="1238224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S"/>
            </a:pPr>
            <a:endParaRPr lang="zh-TW"/>
          </a:p>
        </c:txPr>
        <c:crossAx val="123932672"/>
        <c:crosses val="autoZero"/>
        <c:auto val="1"/>
        <c:lblAlgn val="ctr"/>
        <c:lblOffset val="100"/>
      </c:catAx>
      <c:valAx>
        <c:axId val="123932672"/>
        <c:scaling>
          <c:orientation val="minMax"/>
        </c:scaling>
        <c:delete val="1"/>
        <c:axPos val="l"/>
        <c:tickLblPos val="none"/>
        <c:crossAx val="123822464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lang="es-ES"/>
      </a:pPr>
      <a:endParaRPr lang="zh-TW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30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79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TW" b="1" i="0" dirty="0" smtClean="0"/>
              <a:t>(In</a:t>
            </a:r>
            <a:r>
              <a:rPr lang="en-US" altLang="zh-TW" b="1" i="0" baseline="0" dirty="0" smtClean="0"/>
              <a:t> Billion of US Dollar)</a:t>
            </a:r>
            <a:endParaRPr lang="en-US" altLang="zh-TW" b="1" i="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79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altLang="en-US" dirty="0"/>
          </a:p>
        </c:rich>
      </c:tx>
      <c:layout>
        <c:manualLayout>
          <c:xMode val="edge"/>
          <c:yMode val="edge"/>
          <c:x val="0.33397934902807364"/>
          <c:y val="5.9060556619611931E-2"/>
        </c:manualLayout>
      </c:layout>
    </c:title>
    <c:plotArea>
      <c:layout/>
      <c:barChart>
        <c:barDir val="col"/>
        <c:grouping val="stacked"/>
        <c:gapWidth val="95"/>
        <c:overlap val="100"/>
        <c:axId val="136711552"/>
        <c:axId val="136750208"/>
      </c:barChart>
      <c:catAx>
        <c:axId val="1367115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S"/>
            </a:pPr>
            <a:endParaRPr lang="zh-TW"/>
          </a:p>
        </c:txPr>
        <c:crossAx val="136750208"/>
        <c:crosses val="autoZero"/>
        <c:auto val="1"/>
        <c:lblAlgn val="ctr"/>
        <c:lblOffset val="100"/>
      </c:catAx>
      <c:valAx>
        <c:axId val="136750208"/>
        <c:scaling>
          <c:orientation val="minMax"/>
        </c:scaling>
        <c:delete val="1"/>
        <c:axPos val="l"/>
        <c:tickLblPos val="none"/>
        <c:crossAx val="13671155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lang="es-ES"/>
      </a:pPr>
      <a:endParaRPr lang="zh-TW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30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79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TW" b="1" i="0" dirty="0" smtClean="0"/>
              <a:t>(In</a:t>
            </a:r>
            <a:r>
              <a:rPr lang="en-US" altLang="zh-TW" b="1" i="0" baseline="0" dirty="0" smtClean="0"/>
              <a:t> Billion of US Dollar)</a:t>
            </a:r>
            <a:endParaRPr lang="en-US" altLang="zh-TW" b="1" i="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79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altLang="en-US" dirty="0"/>
          </a:p>
        </c:rich>
      </c:tx>
      <c:layout>
        <c:manualLayout>
          <c:xMode val="edge"/>
          <c:yMode val="edge"/>
          <c:x val="0.33397934902807358"/>
          <c:y val="5.9060556619611931E-2"/>
        </c:manualLayout>
      </c:layout>
    </c:title>
    <c:plotArea>
      <c:layout/>
      <c:barChart>
        <c:barDir val="col"/>
        <c:grouping val="stacked"/>
        <c:gapWidth val="95"/>
        <c:overlap val="100"/>
        <c:axId val="137665920"/>
        <c:axId val="145964416"/>
      </c:barChart>
      <c:catAx>
        <c:axId val="1376659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S"/>
            </a:pPr>
            <a:endParaRPr lang="zh-TW"/>
          </a:p>
        </c:txPr>
        <c:crossAx val="145964416"/>
        <c:crosses val="autoZero"/>
        <c:auto val="1"/>
        <c:lblAlgn val="ctr"/>
        <c:lblOffset val="100"/>
      </c:catAx>
      <c:valAx>
        <c:axId val="145964416"/>
        <c:scaling>
          <c:orientation val="minMax"/>
        </c:scaling>
        <c:delete val="1"/>
        <c:axPos val="l"/>
        <c:tickLblPos val="none"/>
        <c:crossAx val="137665920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lang="es-ES"/>
      </a:pPr>
      <a:endParaRPr lang="zh-TW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30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79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TW" b="1" i="0" dirty="0" smtClean="0"/>
              <a:t>(In</a:t>
            </a:r>
            <a:r>
              <a:rPr lang="en-US" altLang="zh-TW" b="1" i="0" baseline="0" dirty="0" smtClean="0"/>
              <a:t> Billion of US Dollar)</a:t>
            </a:r>
            <a:endParaRPr lang="en-US" altLang="zh-TW" b="1" i="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79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altLang="en-US" dirty="0"/>
          </a:p>
        </c:rich>
      </c:tx>
      <c:layout>
        <c:manualLayout>
          <c:xMode val="edge"/>
          <c:yMode val="edge"/>
          <c:x val="0.33397934902807364"/>
          <c:y val="5.9060556619611931E-2"/>
        </c:manualLayout>
      </c:layout>
    </c:title>
    <c:plotArea>
      <c:layout/>
      <c:barChart>
        <c:barDir val="col"/>
        <c:grouping val="stacked"/>
        <c:gapWidth val="95"/>
        <c:overlap val="100"/>
        <c:axId val="122862592"/>
        <c:axId val="122868480"/>
      </c:barChart>
      <c:catAx>
        <c:axId val="1228625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S"/>
            </a:pPr>
            <a:endParaRPr lang="zh-TW"/>
          </a:p>
        </c:txPr>
        <c:crossAx val="122868480"/>
        <c:crosses val="autoZero"/>
        <c:auto val="1"/>
        <c:lblAlgn val="ctr"/>
        <c:lblOffset val="100"/>
      </c:catAx>
      <c:valAx>
        <c:axId val="122868480"/>
        <c:scaling>
          <c:orientation val="minMax"/>
        </c:scaling>
        <c:delete val="1"/>
        <c:axPos val="l"/>
        <c:tickLblPos val="none"/>
        <c:crossAx val="12286259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lang="es-ES"/>
      </a:pPr>
      <a:endParaRPr lang="zh-TW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0.10685</cdr:x>
      <cdr:y>0.01665</cdr:y>
    </cdr:from>
    <cdr:to>
      <cdr:x>0.97452</cdr:x>
      <cdr:y>0.45933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92306" y="69622"/>
          <a:ext cx="8057972" cy="185105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0.10685</cdr:x>
      <cdr:y>0.43295</cdr:y>
    </cdr:from>
    <cdr:to>
      <cdr:x>0.97653</cdr:x>
      <cdr:y>0.97693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2181" y="1872208"/>
          <a:ext cx="8238096" cy="23523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0.10769</cdr:x>
      <cdr:y>0.01708</cdr:y>
    </cdr:from>
    <cdr:to>
      <cdr:x>0.32308</cdr:x>
      <cdr:y>0.10541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1000131" y="71438"/>
          <a:ext cx="200026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dirty="0" smtClean="0">
              <a:solidFill>
                <a:srgbClr val="349A98"/>
              </a:solidFill>
              <a:latin typeface="Segoe UI Light" pitchFamily="34" charset="0"/>
            </a:rPr>
            <a:t>Point-to-Point</a:t>
          </a:r>
          <a:endParaRPr lang="en-US" dirty="0">
            <a:solidFill>
              <a:srgbClr val="349A98"/>
            </a:solidFill>
            <a:latin typeface="Segoe UI Light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0.08405</cdr:x>
      <cdr:y>0.0333</cdr:y>
    </cdr:from>
    <cdr:to>
      <cdr:x>0.97886</cdr:x>
      <cdr:y>0.80413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96157" y="144016"/>
          <a:ext cx="8476191" cy="333333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0.07645</cdr:x>
      <cdr:y>0.06661</cdr:y>
    </cdr:from>
    <cdr:to>
      <cdr:x>0.97126</cdr:x>
      <cdr:y>0.73833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4149" y="288032"/>
          <a:ext cx="8476191" cy="2904762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0.06884</cdr:x>
      <cdr:y>0.01665</cdr:y>
    </cdr:from>
    <cdr:to>
      <cdr:x>0.95662</cdr:x>
      <cdr:y>0.95266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52141" y="72008"/>
          <a:ext cx="8409524" cy="4047619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圖片 2" descr="EPOC-151 Diagram-1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07504" y="216024"/>
          <a:ext cx="9036496" cy="425234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4FCFD-9BF1-4924-B722-A40CA61B8CC2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D6255-4E69-481E-85E5-F69D8FC2C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6255-4E69-481E-85E5-F69D8FC2C0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6255-4E69-481E-85E5-F69D8FC2C0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6255-4E69-481E-85E5-F69D8FC2C0D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Segoe UI Semi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egoe UI Light" pitchFamily="34" charset="0"/>
                <a:ea typeface="Segoe UI Symbol" pitchFamily="34" charset="0"/>
                <a:cs typeface="Segoe UI Semi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E95C-0E15-4066-891E-5AC037A35187}" type="datetime1">
              <a:rPr lang="en-US" smtClean="0"/>
              <a:pPr/>
              <a:t>7/14/2017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B6C4-60BC-4AFB-AB86-BE07BEAE53A9}" type="datetime1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www.i-view.com.tw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160E76-433E-41AA-BA68-B78B72A96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879F-303D-4EEA-A63A-34D6B871E4B9}" type="datetime1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www.i-view.com.tw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160E76-433E-41AA-BA68-B78B72A96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Semi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Light" pitchFamily="34" charset="0"/>
              </a:defRPr>
            </a:lvl1pPr>
            <a:lvl2pPr>
              <a:defRPr>
                <a:latin typeface="Segoe UI Light" pitchFamily="34" charset="0"/>
              </a:defRPr>
            </a:lvl2pPr>
            <a:lvl3pPr>
              <a:defRPr>
                <a:latin typeface="Segoe UI Light" pitchFamily="34" charset="0"/>
              </a:defRPr>
            </a:lvl3pPr>
            <a:lvl4pPr>
              <a:defRPr>
                <a:latin typeface="Segoe UI Light" pitchFamily="34" charset="0"/>
              </a:defRPr>
            </a:lvl4pPr>
            <a:lvl5pPr>
              <a:defRPr>
                <a:latin typeface="Segoe UI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8FC7-C1D0-43C0-8956-A3CB4E831E5D}" type="datetime1">
              <a:rPr lang="en-US" smtClean="0"/>
              <a:pPr/>
              <a:t>7/14/2017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214678" y="6357958"/>
            <a:ext cx="3143272" cy="500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8080"/>
                </a:solidFill>
                <a:latin typeface="Segoe UI Semibold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Segoe UI Semibold" pitchFamily="34" charset="0"/>
                <a:ea typeface="+mn-ea"/>
                <a:cs typeface="+mn-cs"/>
              </a:rPr>
              <a:t>www.i-view.com.tw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15140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60E76-433E-41AA-BA68-B78B72A96D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Segoe UI Semi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Segoe UI Semilight" pitchFamily="34" charset="0"/>
                <a:cs typeface="Segoe UI Semiligh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F74-6A4A-482D-B14D-4F56569C0265}" type="datetime1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www.i-view.com.tw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160E76-433E-41AA-BA68-B78B72A96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Semi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Segoe UI Light" pitchFamily="34" charset="0"/>
              </a:defRPr>
            </a:lvl1pPr>
            <a:lvl2pPr>
              <a:defRPr sz="2400">
                <a:latin typeface="Segoe UI Light" pitchFamily="34" charset="0"/>
              </a:defRPr>
            </a:lvl2pPr>
            <a:lvl3pPr>
              <a:defRPr sz="2000">
                <a:latin typeface="Segoe UI Light" pitchFamily="34" charset="0"/>
              </a:defRPr>
            </a:lvl3pPr>
            <a:lvl4pPr>
              <a:defRPr sz="1800">
                <a:latin typeface="Segoe UI Light" pitchFamily="34" charset="0"/>
              </a:defRPr>
            </a:lvl4pPr>
            <a:lvl5pPr>
              <a:defRPr sz="1800">
                <a:latin typeface="Segoe UI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Segoe UI Light" pitchFamily="34" charset="0"/>
              </a:defRPr>
            </a:lvl1pPr>
            <a:lvl2pPr>
              <a:defRPr sz="2400">
                <a:latin typeface="Segoe UI Light" pitchFamily="34" charset="0"/>
              </a:defRPr>
            </a:lvl2pPr>
            <a:lvl3pPr>
              <a:defRPr sz="2000">
                <a:latin typeface="Segoe UI Light" pitchFamily="34" charset="0"/>
              </a:defRPr>
            </a:lvl3pPr>
            <a:lvl4pPr>
              <a:defRPr sz="1800">
                <a:latin typeface="Segoe UI Light" pitchFamily="34" charset="0"/>
              </a:defRPr>
            </a:lvl4pPr>
            <a:lvl5pPr>
              <a:defRPr sz="1800">
                <a:latin typeface="Segoe UI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641-5B71-4DB3-97CB-19F1EB3506EB}" type="datetime1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www.i-view.com.tw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160E76-433E-41AA-BA68-B78B72A96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Semi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Segoe UI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Segoe UI Semilight" pitchFamily="34" charset="0"/>
                <a:cs typeface="Segoe UI Semilight" pitchFamily="34" charset="0"/>
              </a:defRPr>
            </a:lvl1pPr>
            <a:lvl2pPr>
              <a:defRPr sz="2000">
                <a:latin typeface="Segoe UI Semilight" pitchFamily="34" charset="0"/>
                <a:cs typeface="Segoe UI Semilight" pitchFamily="34" charset="0"/>
              </a:defRPr>
            </a:lvl2pPr>
            <a:lvl3pPr>
              <a:defRPr sz="1800">
                <a:latin typeface="Segoe UI Semilight" pitchFamily="34" charset="0"/>
                <a:cs typeface="Segoe UI Semilight" pitchFamily="34" charset="0"/>
              </a:defRPr>
            </a:lvl3pPr>
            <a:lvl4pPr>
              <a:defRPr sz="1600">
                <a:latin typeface="Segoe UI Semilight" pitchFamily="34" charset="0"/>
                <a:cs typeface="Segoe UI Semilight" pitchFamily="34" charset="0"/>
              </a:defRPr>
            </a:lvl4pPr>
            <a:lvl5pPr>
              <a:defRPr sz="1600">
                <a:latin typeface="Segoe UI Semilight" pitchFamily="34" charset="0"/>
                <a:cs typeface="Segoe UI Semiligh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Segoe UI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Segoe UI Semilight" pitchFamily="34" charset="0"/>
                <a:cs typeface="Segoe UI Semilight" pitchFamily="34" charset="0"/>
              </a:defRPr>
            </a:lvl1pPr>
            <a:lvl2pPr>
              <a:defRPr sz="2000">
                <a:latin typeface="Segoe UI Semilight" pitchFamily="34" charset="0"/>
                <a:cs typeface="Segoe UI Semilight" pitchFamily="34" charset="0"/>
              </a:defRPr>
            </a:lvl2pPr>
            <a:lvl3pPr>
              <a:defRPr sz="1800">
                <a:latin typeface="Segoe UI Semilight" pitchFamily="34" charset="0"/>
                <a:cs typeface="Segoe UI Semilight" pitchFamily="34" charset="0"/>
              </a:defRPr>
            </a:lvl3pPr>
            <a:lvl4pPr>
              <a:defRPr sz="1600">
                <a:latin typeface="Segoe UI Semilight" pitchFamily="34" charset="0"/>
                <a:cs typeface="Segoe UI Semilight" pitchFamily="34" charset="0"/>
              </a:defRPr>
            </a:lvl4pPr>
            <a:lvl5pPr>
              <a:defRPr sz="1600">
                <a:latin typeface="Segoe UI Semilight" pitchFamily="34" charset="0"/>
                <a:cs typeface="Segoe UI Semiligh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9F55-ADA1-4FD7-A4C7-86CFB91CCD09}" type="datetime1">
              <a:rPr lang="en-US" smtClean="0"/>
              <a:pPr/>
              <a:t>7/14/2017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www.i-view.com.tw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160E76-433E-41AA-BA68-B78B72A96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Semi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C5AE-0981-4F9E-A692-ECE0A4E5B82B}" type="datetime1">
              <a:rPr lang="en-US" smtClean="0"/>
              <a:pPr/>
              <a:t>7/14/2017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www.i-view.com.tw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160E76-433E-41AA-BA68-B78B72A96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C544-3351-4875-A34F-8AC500B44720}" type="datetime1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0"/>
                </a:solidFill>
                <a:latin typeface="Segoe UI Semibold" pitchFamily="34" charset="0"/>
              </a:defRPr>
            </a:lvl1pPr>
          </a:lstStyle>
          <a:p>
            <a:r>
              <a:rPr lang="en-US" dirty="0" smtClean="0"/>
              <a:t>sales@i-view.com.tw</a:t>
            </a:r>
          </a:p>
          <a:p>
            <a:r>
              <a:rPr lang="en-US" dirty="0" smtClean="0"/>
              <a:t>www.i-view.com.tw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fld id="{5C160E76-433E-41AA-BA68-B78B72A96D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Segoe UI Semi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Segoe UI Light" pitchFamily="34" charset="0"/>
              </a:defRPr>
            </a:lvl1pPr>
            <a:lvl2pPr>
              <a:defRPr sz="2800">
                <a:latin typeface="Segoe UI Light" pitchFamily="34" charset="0"/>
              </a:defRPr>
            </a:lvl2pPr>
            <a:lvl3pPr>
              <a:defRPr sz="2400">
                <a:latin typeface="Segoe UI Light" pitchFamily="34" charset="0"/>
              </a:defRPr>
            </a:lvl3pPr>
            <a:lvl4pPr>
              <a:defRPr sz="2000">
                <a:latin typeface="Segoe UI Light" pitchFamily="34" charset="0"/>
              </a:defRPr>
            </a:lvl4pPr>
            <a:lvl5pPr>
              <a:defRPr sz="2000">
                <a:latin typeface="Segoe UI Ligh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Segoe UI Semilight" pitchFamily="34" charset="0"/>
                <a:cs typeface="Segoe UI Semi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851E-DBED-467A-B706-5960E05485EA}" type="datetime1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www.i-view.com.tw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160E76-433E-41AA-BA68-B78B72A96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Segoe UI Semi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Segoe UI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DC01-7665-44A0-AED3-18CD8D9C410B}" type="datetime1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www.i-view.com.tw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160E76-433E-41AA-BA68-B78B72A96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26DCD-A7C5-42B9-A2A3-6110FAB0A4F3}" type="datetime1">
              <a:rPr lang="en-US" smtClean="0"/>
              <a:pPr/>
              <a:t>7/14/2017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 Semi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onal Stripe 8"/>
          <p:cNvSpPr/>
          <p:nvPr/>
        </p:nvSpPr>
        <p:spPr>
          <a:xfrm rot="4444569">
            <a:off x="5289194" y="3961214"/>
            <a:ext cx="1677985" cy="5793570"/>
          </a:xfrm>
          <a:prstGeom prst="diagStripe">
            <a:avLst>
              <a:gd name="adj" fmla="val 50319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38" y="1071546"/>
            <a:ext cx="5672150" cy="200026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23676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Ethernet/</a:t>
            </a:r>
            <a:r>
              <a:rPr lang="en-US" sz="3200" b="1" dirty="0" err="1" smtClean="0">
                <a:solidFill>
                  <a:srgbClr val="23676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PoE</a:t>
            </a:r>
            <a:r>
              <a:rPr lang="en-US" sz="3200" b="1" dirty="0" smtClean="0">
                <a:solidFill>
                  <a:srgbClr val="23676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over 2-wire</a:t>
            </a:r>
            <a:br>
              <a:rPr lang="en-US" sz="3200" b="1" dirty="0" smtClean="0">
                <a:solidFill>
                  <a:srgbClr val="23676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3200" b="1" dirty="0" smtClean="0">
                <a:solidFill>
                  <a:srgbClr val="23676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extender</a:t>
            </a:r>
            <a:endParaRPr lang="en-US" sz="3200" b="1" dirty="0">
              <a:solidFill>
                <a:srgbClr val="236765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2643182"/>
            <a:ext cx="4929222" cy="1928826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Go farther than your IP camera allows with this IP transmission system</a:t>
            </a:r>
            <a:endParaRPr lang="en-US" sz="2800" i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 descr="201410031720305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857232"/>
            <a:ext cx="2636628" cy="1945650"/>
          </a:xfrm>
          <a:prstGeom prst="rect">
            <a:avLst/>
          </a:prstGeom>
        </p:spPr>
      </p:pic>
      <p:pic>
        <p:nvPicPr>
          <p:cNvPr id="5" name="Picture 4" descr="201410031724042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214686"/>
            <a:ext cx="2850942" cy="210379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928662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www.i-view.com.tw</a:t>
            </a:r>
            <a:endParaRPr lang="en-US" dirty="0"/>
          </a:p>
        </p:txBody>
      </p:sp>
      <p:sp>
        <p:nvSpPr>
          <p:cNvPr id="8" name="Diagonal Stripe 7"/>
          <p:cNvSpPr/>
          <p:nvPr/>
        </p:nvSpPr>
        <p:spPr>
          <a:xfrm rot="9777639">
            <a:off x="-1028886" y="154129"/>
            <a:ext cx="2034004" cy="6555508"/>
          </a:xfrm>
          <a:prstGeom prst="diagStripe">
            <a:avLst>
              <a:gd name="adj" fmla="val 50319"/>
            </a:avLst>
          </a:prstGeom>
          <a:solidFill>
            <a:srgbClr val="349A98"/>
          </a:solidFill>
          <a:ln>
            <a:solidFill>
              <a:srgbClr val="349A98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Iview75\Documents\EDM\I-View logo\i-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1435250" cy="682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49 Objeto"/>
          <p:cNvGraphicFramePr>
            <a:graphicFrameLocks/>
          </p:cNvGraphicFramePr>
          <p:nvPr/>
        </p:nvGraphicFramePr>
        <p:xfrm>
          <a:off x="-328613" y="1484784"/>
          <a:ext cx="9472613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6257940" cy="106047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236765"/>
                </a:solidFill>
              </a:rPr>
              <a:t>How to use </a:t>
            </a:r>
            <a:br>
              <a:rPr lang="en-US" sz="3600" dirty="0" smtClean="0">
                <a:solidFill>
                  <a:srgbClr val="236765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EPoC – High Power DC12V/4A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0" name="Diagonal Stripe 19"/>
          <p:cNvSpPr/>
          <p:nvPr/>
        </p:nvSpPr>
        <p:spPr>
          <a:xfrm rot="4444569">
            <a:off x="5289194" y="3961214"/>
            <a:ext cx="1677985" cy="5793570"/>
          </a:xfrm>
          <a:prstGeom prst="diagStripe">
            <a:avLst>
              <a:gd name="adj" fmla="val 50319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C160E76-433E-41AA-BA68-B78B72A96DAB}" type="slidenum">
              <a:rPr lang="en-US" smtClean="0">
                <a:solidFill>
                  <a:schemeClr val="bg1"/>
                </a:solidFill>
              </a:rPr>
              <a:pPr algn="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4294967295"/>
          </p:nvPr>
        </p:nvSpPr>
        <p:spPr>
          <a:xfrm>
            <a:off x="5000628" y="63579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www.i-view.com.tw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" descr="C:\Users\Iview75\Documents\EDM\I-View logo\i-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14290"/>
            <a:ext cx="1435250" cy="682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49 Objeto"/>
          <p:cNvGraphicFramePr>
            <a:graphicFrameLocks/>
          </p:cNvGraphicFramePr>
          <p:nvPr/>
        </p:nvGraphicFramePr>
        <p:xfrm>
          <a:off x="539552" y="1484784"/>
          <a:ext cx="77048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6257940" cy="106047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236765"/>
                </a:solidFill>
              </a:rPr>
              <a:t>How to use </a:t>
            </a:r>
            <a:br>
              <a:rPr lang="en-US" sz="3600" dirty="0" smtClean="0">
                <a:solidFill>
                  <a:srgbClr val="236765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EPoC – Giga Ethernet Bandwidth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0" name="Diagonal Stripe 19"/>
          <p:cNvSpPr/>
          <p:nvPr/>
        </p:nvSpPr>
        <p:spPr>
          <a:xfrm rot="4444569">
            <a:off x="5289194" y="3961214"/>
            <a:ext cx="1677985" cy="5793570"/>
          </a:xfrm>
          <a:prstGeom prst="diagStripe">
            <a:avLst>
              <a:gd name="adj" fmla="val 50319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C160E76-433E-41AA-BA68-B78B72A96DAB}" type="slidenum">
              <a:rPr lang="en-US" smtClean="0">
                <a:solidFill>
                  <a:schemeClr val="bg1"/>
                </a:solidFill>
              </a:rPr>
              <a:pPr algn="r"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4294967295"/>
          </p:nvPr>
        </p:nvSpPr>
        <p:spPr>
          <a:xfrm>
            <a:off x="5000628" y="63579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www.i-view.com.tw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" descr="C:\Users\Iview75\Documents\EDM\I-View logo\i-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14290"/>
            <a:ext cx="1435250" cy="682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4143404" cy="785794"/>
          </a:xfrm>
        </p:spPr>
        <p:txBody>
          <a:bodyPr>
            <a:normAutofit/>
          </a:bodyPr>
          <a:lstStyle/>
          <a:p>
            <a:pPr algn="l"/>
            <a:r>
              <a:rPr lang="en-US" sz="3200" b="1" i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Comparison Chart</a:t>
            </a:r>
            <a:endParaRPr lang="en-US" sz="3200" b="1" i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714355"/>
          <a:ext cx="8215372" cy="54058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53843"/>
                <a:gridCol w="2053843"/>
                <a:gridCol w="2053843"/>
                <a:gridCol w="2053843"/>
              </a:tblGrid>
              <a:tr h="565902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236765"/>
                          </a:solidFill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Item/Device</a:t>
                      </a:r>
                      <a:endParaRPr lang="en-US" sz="1400" b="0" dirty="0">
                        <a:solidFill>
                          <a:srgbClr val="236765"/>
                        </a:solidFill>
                        <a:latin typeface="Segoe UI Semi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236765"/>
                          </a:solidFill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EPoC</a:t>
                      </a:r>
                      <a:endParaRPr lang="en-US" sz="1600" b="1" dirty="0">
                        <a:solidFill>
                          <a:srgbClr val="236765"/>
                        </a:solidFill>
                        <a:latin typeface="Segoe UI Semi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236765"/>
                          </a:solidFill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PoE</a:t>
                      </a:r>
                      <a:r>
                        <a:rPr lang="en-US" sz="1600" b="1" dirty="0" smtClean="0">
                          <a:solidFill>
                            <a:srgbClr val="236765"/>
                          </a:solidFill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 extender</a:t>
                      </a:r>
                      <a:endParaRPr lang="en-US" sz="1600" b="1" dirty="0">
                        <a:solidFill>
                          <a:srgbClr val="236765"/>
                        </a:solidFill>
                        <a:latin typeface="Segoe UI Semi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236765"/>
                          </a:solidFill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Fiber Media converter</a:t>
                      </a:r>
                      <a:endParaRPr lang="en-US" sz="1600" b="1" dirty="0">
                        <a:solidFill>
                          <a:srgbClr val="236765"/>
                        </a:solidFill>
                        <a:latin typeface="Segoe UI Semi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843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808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Cable</a:t>
                      </a:r>
                      <a:endParaRPr lang="en-US" sz="1400" i="1" dirty="0">
                        <a:solidFill>
                          <a:srgbClr val="00808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Any 2-Wire/Coax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UTP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Fiber optic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843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808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Cabling</a:t>
                      </a:r>
                      <a:r>
                        <a:rPr lang="en-US" sz="1400" i="1" baseline="0" dirty="0" smtClean="0">
                          <a:solidFill>
                            <a:srgbClr val="00808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cost</a:t>
                      </a:r>
                      <a:endParaRPr lang="en-US" sz="1400" i="1" dirty="0">
                        <a:solidFill>
                          <a:srgbClr val="00808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Low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Low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High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843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808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Distance</a:t>
                      </a:r>
                      <a:endParaRPr lang="en-US" sz="1400" i="1" dirty="0">
                        <a:solidFill>
                          <a:srgbClr val="00808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Up to 1500</a:t>
                      </a:r>
                      <a:r>
                        <a:rPr lang="en-US" sz="1400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m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~100</a:t>
                      </a:r>
                      <a:r>
                        <a:rPr lang="en-US" sz="1400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m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Up to 100 km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7843">
                <a:tc>
                  <a:txBody>
                    <a:bodyPr/>
                    <a:lstStyle/>
                    <a:p>
                      <a:r>
                        <a:rPr lang="en-US" sz="1400" i="1" dirty="0" err="1" smtClean="0">
                          <a:solidFill>
                            <a:srgbClr val="00808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PoE</a:t>
                      </a:r>
                      <a:r>
                        <a:rPr lang="en-US" sz="1400" i="1" dirty="0" smtClean="0">
                          <a:solidFill>
                            <a:srgbClr val="00808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for IP camera</a:t>
                      </a:r>
                      <a:endParaRPr lang="en-US" sz="1400" i="1" dirty="0">
                        <a:solidFill>
                          <a:srgbClr val="00808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Yes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No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No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67553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808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Installation workability</a:t>
                      </a:r>
                      <a:endParaRPr lang="en-US" sz="1400" i="1" dirty="0">
                        <a:solidFill>
                          <a:srgbClr val="00808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Easy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Normal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Difficult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843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808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Interference</a:t>
                      </a:r>
                      <a:endParaRPr lang="en-US" sz="1400" i="1" dirty="0">
                        <a:solidFill>
                          <a:srgbClr val="00808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Low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Normal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Low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843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808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Transfer</a:t>
                      </a:r>
                      <a:r>
                        <a:rPr lang="en-US" sz="1400" i="1" baseline="0" dirty="0" smtClean="0">
                          <a:solidFill>
                            <a:srgbClr val="00808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speed</a:t>
                      </a:r>
                      <a:endParaRPr lang="en-US" sz="1400" i="1" dirty="0">
                        <a:solidFill>
                          <a:srgbClr val="00808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High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Normal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High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7843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808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Configuration</a:t>
                      </a:r>
                      <a:endParaRPr lang="en-US" sz="1400" i="1" dirty="0">
                        <a:solidFill>
                          <a:srgbClr val="00808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Daisy</a:t>
                      </a:r>
                      <a:r>
                        <a:rPr lang="en-US" sz="1400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Chain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Daisy Chain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Point to</a:t>
                      </a:r>
                      <a:r>
                        <a:rPr lang="en-US" sz="1400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point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67553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808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Total System expenses</a:t>
                      </a:r>
                      <a:endParaRPr lang="en-US" sz="1400" i="1" dirty="0">
                        <a:solidFill>
                          <a:srgbClr val="00808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Low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Normal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High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67553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808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Maintenance</a:t>
                      </a:r>
                      <a:r>
                        <a:rPr lang="en-US" sz="1400" i="1" baseline="0" dirty="0" smtClean="0">
                          <a:solidFill>
                            <a:srgbClr val="00808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expenses</a:t>
                      </a:r>
                      <a:endParaRPr lang="en-US" sz="1400" i="1" dirty="0">
                        <a:solidFill>
                          <a:srgbClr val="00808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Low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Normal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High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67553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808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Engineer adaptability</a:t>
                      </a:r>
                      <a:endParaRPr lang="en-US" sz="1400" i="1" dirty="0">
                        <a:solidFill>
                          <a:srgbClr val="00808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Easy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Normal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Hard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67553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808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Total expenses for installation</a:t>
                      </a:r>
                      <a:endParaRPr lang="en-US" sz="1400" i="1" dirty="0">
                        <a:solidFill>
                          <a:srgbClr val="00808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Low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Normal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High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843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808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Conclusion</a:t>
                      </a:r>
                      <a:endParaRPr lang="en-US" sz="1400" i="1" dirty="0">
                        <a:solidFill>
                          <a:srgbClr val="00808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Best solution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Not reliable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Expensive</a:t>
                      </a:r>
                      <a:endParaRPr lang="en-U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Diagonal Stripe 4"/>
          <p:cNvSpPr/>
          <p:nvPr/>
        </p:nvSpPr>
        <p:spPr>
          <a:xfrm rot="4883252">
            <a:off x="3719568" y="2516532"/>
            <a:ext cx="1347707" cy="8682934"/>
          </a:xfrm>
          <a:prstGeom prst="diagStripe">
            <a:avLst>
              <a:gd name="adj" fmla="val 50319"/>
            </a:avLst>
          </a:prstGeom>
          <a:solidFill>
            <a:srgbClr val="349A98"/>
          </a:solidFill>
          <a:ln>
            <a:solidFill>
              <a:srgbClr val="349A98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C160E76-433E-41AA-BA68-B78B72A96DAB}" type="slidenum">
              <a:rPr lang="en-US" smtClean="0">
                <a:solidFill>
                  <a:schemeClr val="bg1"/>
                </a:solidFill>
              </a:rPr>
              <a:pPr algn="r"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www.i-view.com.tw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parison chart_fly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0"/>
            <a:ext cx="6310714" cy="6715148"/>
          </a:xfrm>
        </p:spPr>
      </p:pic>
      <p:sp>
        <p:nvSpPr>
          <p:cNvPr id="5" name="Diagonal Stripe 4"/>
          <p:cNvSpPr/>
          <p:nvPr/>
        </p:nvSpPr>
        <p:spPr>
          <a:xfrm rot="9777639">
            <a:off x="-1028886" y="154129"/>
            <a:ext cx="2034004" cy="6555508"/>
          </a:xfrm>
          <a:prstGeom prst="diagStripe">
            <a:avLst>
              <a:gd name="adj" fmla="val 50319"/>
            </a:avLst>
          </a:prstGeom>
          <a:solidFill>
            <a:srgbClr val="349A98"/>
          </a:solidFill>
          <a:ln>
            <a:solidFill>
              <a:srgbClr val="349A98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onal Stripe 8"/>
          <p:cNvSpPr/>
          <p:nvPr/>
        </p:nvSpPr>
        <p:spPr>
          <a:xfrm rot="4444569">
            <a:off x="5289194" y="3961214"/>
            <a:ext cx="1677985" cy="5793570"/>
          </a:xfrm>
          <a:prstGeom prst="diagStripe">
            <a:avLst>
              <a:gd name="adj" fmla="val 50319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38" y="1643050"/>
            <a:ext cx="5672150" cy="200026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23676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Ethernet over Coax</a:t>
            </a:r>
            <a:br>
              <a:rPr lang="en-US" sz="3200" b="1" dirty="0" smtClean="0">
                <a:solidFill>
                  <a:srgbClr val="23676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3200" b="1" dirty="0" smtClean="0">
                <a:solidFill>
                  <a:srgbClr val="23676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converters</a:t>
            </a:r>
            <a:endParaRPr lang="en-US" sz="3200" b="1" dirty="0">
              <a:solidFill>
                <a:srgbClr val="236765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3214686"/>
            <a:ext cx="4929222" cy="1928826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Solve your cabling </a:t>
            </a:r>
          </a:p>
          <a:p>
            <a:pPr algn="l"/>
            <a:r>
              <a:rPr lang="en-US" sz="2800" i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problems now</a:t>
            </a:r>
            <a:endParaRPr lang="en-US" sz="2800" i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928662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www.i-view.com.tw</a:t>
            </a:r>
            <a:endParaRPr lang="en-US" dirty="0"/>
          </a:p>
        </p:txBody>
      </p:sp>
      <p:sp>
        <p:nvSpPr>
          <p:cNvPr id="8" name="Diagonal Stripe 7"/>
          <p:cNvSpPr/>
          <p:nvPr/>
        </p:nvSpPr>
        <p:spPr>
          <a:xfrm rot="9777639">
            <a:off x="-1028886" y="154129"/>
            <a:ext cx="2034004" cy="6555508"/>
          </a:xfrm>
          <a:prstGeom prst="diagStripe">
            <a:avLst>
              <a:gd name="adj" fmla="val 50319"/>
            </a:avLst>
          </a:prstGeom>
          <a:solidFill>
            <a:srgbClr val="349A98"/>
          </a:solidFill>
          <a:ln>
            <a:solidFill>
              <a:srgbClr val="349A98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Iview75\Documents\EDM\I-View logo\i-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435250" cy="682619"/>
          </a:xfrm>
          <a:prstGeom prst="rect">
            <a:avLst/>
          </a:prstGeom>
          <a:noFill/>
        </p:spPr>
      </p:pic>
      <p:pic>
        <p:nvPicPr>
          <p:cNvPr id="6" name="Picture 2" descr="C:\Users\Iview75\Downloads\201409091027293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642918"/>
            <a:ext cx="3091834" cy="2281560"/>
          </a:xfrm>
          <a:prstGeom prst="rect">
            <a:avLst/>
          </a:prstGeom>
          <a:noFill/>
        </p:spPr>
      </p:pic>
      <p:pic>
        <p:nvPicPr>
          <p:cNvPr id="1027" name="Picture 3" descr="C:\Users\Iview75\Downloads\201409091027068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286124"/>
            <a:ext cx="2516988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4572032" cy="100013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236765"/>
                </a:solidFill>
                <a:ea typeface="Segoe UI" pitchFamily="34" charset="0"/>
                <a:cs typeface="Segoe UI" pitchFamily="34" charset="0"/>
              </a:rPr>
              <a:t>8</a:t>
            </a:r>
            <a:r>
              <a:rPr lang="en-US" sz="3600" dirty="0" smtClean="0">
                <a:solidFill>
                  <a:srgbClr val="236765"/>
                </a:solidFill>
                <a:ea typeface="Segoe UI" pitchFamily="34" charset="0"/>
                <a:cs typeface="Segoe UI" pitchFamily="34" charset="0"/>
              </a:rPr>
              <a:t> FEATURES OF </a:t>
            </a:r>
            <a:r>
              <a:rPr lang="en-US" sz="3600" dirty="0" err="1" smtClean="0">
                <a:solidFill>
                  <a:srgbClr val="236765"/>
                </a:solidFill>
                <a:ea typeface="Segoe UI" pitchFamily="34" charset="0"/>
                <a:cs typeface="Segoe UI" pitchFamily="34" charset="0"/>
              </a:rPr>
              <a:t>EoC</a:t>
            </a:r>
            <a:r>
              <a:rPr lang="en-US" sz="3600" dirty="0" smtClean="0">
                <a:solidFill>
                  <a:srgbClr val="236765"/>
                </a:solidFill>
                <a:ea typeface="Segoe UI" pitchFamily="34" charset="0"/>
                <a:cs typeface="Segoe UI" pitchFamily="34" charset="0"/>
              </a:rPr>
              <a:t> </a:t>
            </a:r>
            <a:br>
              <a:rPr lang="en-US" sz="3600" dirty="0" smtClean="0">
                <a:solidFill>
                  <a:srgbClr val="236765"/>
                </a:solidFill>
                <a:ea typeface="Segoe UI" pitchFamily="34" charset="0"/>
                <a:cs typeface="Segoe UI" pitchFamily="34" charset="0"/>
              </a:rPr>
            </a:b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which solve your cabling problems</a:t>
            </a:r>
            <a:endParaRPr lang="en-US" sz="2200" dirty="0">
              <a:solidFill>
                <a:schemeClr val="accent2">
                  <a:lumMod val="75000"/>
                </a:scheme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5984" y="1357298"/>
            <a:ext cx="6391292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Ethernet over Coax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900" dirty="0" smtClean="0">
                <a:solidFill>
                  <a:srgbClr val="008080"/>
                </a:solidFill>
                <a:latin typeface="Segoe UI Light" pitchFamily="34" charset="0"/>
              </a:rPr>
              <a:t>Convert Ethernet UTP to transmit network data and </a:t>
            </a:r>
            <a:r>
              <a:rPr lang="en-US" sz="1900" dirty="0" err="1" smtClean="0">
                <a:solidFill>
                  <a:srgbClr val="008080"/>
                </a:solidFill>
                <a:latin typeface="Segoe UI Light" pitchFamily="34" charset="0"/>
              </a:rPr>
              <a:t>PoE</a:t>
            </a:r>
            <a:r>
              <a:rPr lang="en-US" sz="1900" dirty="0" smtClean="0">
                <a:solidFill>
                  <a:srgbClr val="008080"/>
                </a:solidFill>
                <a:latin typeface="Segoe UI Light" pitchFamily="34" charset="0"/>
              </a:rPr>
              <a:t> over standard coax cable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Segoe UI Light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5984" y="3714752"/>
            <a:ext cx="5929354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High data rate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1900" dirty="0" smtClean="0">
                <a:solidFill>
                  <a:srgbClr val="008080"/>
                </a:solidFill>
                <a:latin typeface="Segoe UI Light" pitchFamily="34" charset="0"/>
              </a:rPr>
              <a:t>Support 100 Base-T for high network bandwidth requirements of Mega-pixel cameras or multiple IP cameras  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Segoe UI Light" pitchFamily="34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285852" y="1500174"/>
            <a:ext cx="857256" cy="857256"/>
            <a:chOff x="1285852" y="1500174"/>
            <a:chExt cx="857256" cy="857256"/>
          </a:xfrm>
        </p:grpSpPr>
        <p:sp>
          <p:nvSpPr>
            <p:cNvPr id="10" name="Donut 9"/>
            <p:cNvSpPr/>
            <p:nvPr/>
          </p:nvSpPr>
          <p:spPr>
            <a:xfrm>
              <a:off x="1285852" y="1500174"/>
              <a:ext cx="857256" cy="857256"/>
            </a:xfrm>
            <a:prstGeom prst="donut">
              <a:avLst>
                <a:gd name="adj" fmla="val 9740"/>
              </a:avLst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49A98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8728" y="1571612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236765"/>
                  </a:solidFill>
                  <a:latin typeface="Segoe UI Semibold" pitchFamily="34" charset="0"/>
                </a:rPr>
                <a:t>1</a:t>
              </a:r>
              <a:endParaRPr lang="en-US" sz="4000" dirty="0">
                <a:solidFill>
                  <a:srgbClr val="236765"/>
                </a:solidFill>
                <a:latin typeface="Segoe UI Semibold" pitchFamily="34" charset="0"/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1285852" y="2714620"/>
            <a:ext cx="857256" cy="857256"/>
            <a:chOff x="2428860" y="1428736"/>
            <a:chExt cx="857256" cy="857256"/>
          </a:xfrm>
        </p:grpSpPr>
        <p:sp>
          <p:nvSpPr>
            <p:cNvPr id="14" name="Donut 13"/>
            <p:cNvSpPr/>
            <p:nvPr/>
          </p:nvSpPr>
          <p:spPr>
            <a:xfrm>
              <a:off x="2428860" y="1428736"/>
              <a:ext cx="857256" cy="857256"/>
            </a:xfrm>
            <a:prstGeom prst="donut">
              <a:avLst>
                <a:gd name="adj" fmla="val 9740"/>
              </a:avLst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736" y="1500174"/>
              <a:ext cx="571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236765"/>
                  </a:solidFill>
                  <a:latin typeface="Segoe UI Semibold" pitchFamily="34" charset="0"/>
                </a:rPr>
                <a:t>2</a:t>
              </a:r>
            </a:p>
          </p:txBody>
        </p:sp>
      </p:grpSp>
      <p:sp>
        <p:nvSpPr>
          <p:cNvPr id="17" name="Donut 16"/>
          <p:cNvSpPr/>
          <p:nvPr/>
        </p:nvSpPr>
        <p:spPr>
          <a:xfrm>
            <a:off x="1285852" y="3929066"/>
            <a:ext cx="857256" cy="857256"/>
          </a:xfrm>
          <a:prstGeom prst="donut">
            <a:avLst>
              <a:gd name="adj" fmla="val 9740"/>
            </a:avLst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400050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36765"/>
                </a:solidFill>
                <a:latin typeface="Segoe UI Semibold" pitchFamily="34" charset="0"/>
              </a:rPr>
              <a:t>3</a:t>
            </a:r>
            <a:endParaRPr lang="en-US" sz="4000" dirty="0">
              <a:solidFill>
                <a:srgbClr val="236765"/>
              </a:solidFill>
              <a:latin typeface="Segoe UI Semibold" pitchFamily="34" charset="0"/>
            </a:endParaRPr>
          </a:p>
        </p:txBody>
      </p:sp>
      <p:sp>
        <p:nvSpPr>
          <p:cNvPr id="19" name="Donut 18"/>
          <p:cNvSpPr/>
          <p:nvPr/>
        </p:nvSpPr>
        <p:spPr>
          <a:xfrm>
            <a:off x="1285852" y="5143512"/>
            <a:ext cx="857256" cy="857256"/>
          </a:xfrm>
          <a:prstGeom prst="donut">
            <a:avLst>
              <a:gd name="adj" fmla="val 9740"/>
            </a:avLst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728" y="521495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36765"/>
                </a:solidFill>
                <a:latin typeface="Segoe UI Semibold" pitchFamily="34" charset="0"/>
              </a:rPr>
              <a:t>4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85984" y="5143512"/>
            <a:ext cx="6286544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Easy upgrade to IP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200" dirty="0" smtClean="0">
                <a:solidFill>
                  <a:srgbClr val="008080"/>
                </a:solidFill>
                <a:latin typeface="Segoe UI Light" pitchFamily="34" charset="0"/>
              </a:rPr>
              <a:t>Converts existing analog CCTV system over coaxial cable to retrofit analog CCTV installations into IP Digital systems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Segoe UI Light" pitchFamily="34" charset="0"/>
            </a:endParaRPr>
          </a:p>
        </p:txBody>
      </p:sp>
      <p:sp>
        <p:nvSpPr>
          <p:cNvPr id="23" name="Diagonal Stripe 22"/>
          <p:cNvSpPr/>
          <p:nvPr/>
        </p:nvSpPr>
        <p:spPr>
          <a:xfrm rot="9777639">
            <a:off x="-1028886" y="154129"/>
            <a:ext cx="2034004" cy="6555508"/>
          </a:xfrm>
          <a:prstGeom prst="diagStripe">
            <a:avLst>
              <a:gd name="adj" fmla="val 50319"/>
            </a:avLst>
          </a:prstGeom>
          <a:solidFill>
            <a:srgbClr val="349A98"/>
          </a:solidFill>
          <a:ln>
            <a:solidFill>
              <a:srgbClr val="349A98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" descr="C:\Users\Iview75\Documents\EDM\I-View logo\i-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142852"/>
            <a:ext cx="1435250" cy="682619"/>
          </a:xfrm>
          <a:prstGeom prst="rect">
            <a:avLst/>
          </a:prstGeom>
          <a:noFill/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2285984" y="2500306"/>
            <a:ext cx="6391292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Low cost</a:t>
            </a:r>
            <a:endParaRPr lang="en-US" sz="2000" b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8080"/>
                </a:solidFill>
                <a:latin typeface="Segoe UI Light" pitchFamily="34" charset="0"/>
              </a:rPr>
              <a:t>EoC-110V surprises you with its low cost but powerful properties</a:t>
            </a:r>
            <a:endParaRPr lang="en-US" sz="2000" dirty="0">
              <a:solidFill>
                <a:srgbClr val="008080"/>
              </a:solidFill>
              <a:latin typeface="Segoe UI Light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5984" y="500042"/>
            <a:ext cx="6391292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Extend standard Ethernet</a:t>
            </a:r>
            <a:endParaRPr lang="en-US" sz="2000" b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1900" dirty="0" smtClean="0">
                <a:solidFill>
                  <a:srgbClr val="008080"/>
                </a:solidFill>
                <a:latin typeface="Segoe UI Light" pitchFamily="34" charset="0"/>
              </a:rPr>
              <a:t>Transmits10/100Base-T up to distances of 250 meters (750 feet)*</a:t>
            </a:r>
            <a:endParaRPr lang="en-US" sz="1900" dirty="0">
              <a:solidFill>
                <a:srgbClr val="008080"/>
              </a:solidFill>
              <a:latin typeface="Segoe UI Light" pitchFamily="34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1285852" y="500042"/>
            <a:ext cx="857256" cy="857256"/>
            <a:chOff x="1285852" y="1500174"/>
            <a:chExt cx="857256" cy="857256"/>
          </a:xfrm>
        </p:grpSpPr>
        <p:sp>
          <p:nvSpPr>
            <p:cNvPr id="8" name="Donut 7"/>
            <p:cNvSpPr/>
            <p:nvPr/>
          </p:nvSpPr>
          <p:spPr>
            <a:xfrm>
              <a:off x="1285852" y="1500174"/>
              <a:ext cx="857256" cy="857256"/>
            </a:xfrm>
            <a:prstGeom prst="donut">
              <a:avLst>
                <a:gd name="adj" fmla="val 9740"/>
              </a:avLst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49A98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8728" y="1571612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236765"/>
                  </a:solidFill>
                  <a:latin typeface="Segoe UI Semibold" pitchFamily="34" charset="0"/>
                </a:rPr>
                <a:t>5</a:t>
              </a:r>
              <a:endParaRPr lang="en-US" sz="4000" dirty="0">
                <a:solidFill>
                  <a:srgbClr val="236765"/>
                </a:solidFill>
                <a:latin typeface="Segoe UI Semibold" pitchFamily="34" charset="0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2357422" y="1785926"/>
            <a:ext cx="6391292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Easy to install</a:t>
            </a:r>
            <a:endParaRPr lang="en-US" sz="2000" b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1900" dirty="0" smtClean="0">
                <a:solidFill>
                  <a:srgbClr val="008080"/>
                </a:solidFill>
                <a:latin typeface="Segoe UI Light" pitchFamily="34" charset="0"/>
              </a:rPr>
              <a:t>No IP or MAC address configuration and other networking setup required</a:t>
            </a:r>
            <a:endParaRPr lang="en-US" sz="1900" dirty="0">
              <a:solidFill>
                <a:srgbClr val="008080"/>
              </a:solidFill>
              <a:latin typeface="Segoe UI Light" pitchFamily="34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1285852" y="1857364"/>
            <a:ext cx="857256" cy="857256"/>
            <a:chOff x="1285852" y="1500174"/>
            <a:chExt cx="857256" cy="857256"/>
          </a:xfrm>
        </p:grpSpPr>
        <p:sp>
          <p:nvSpPr>
            <p:cNvPr id="12" name="Donut 11"/>
            <p:cNvSpPr/>
            <p:nvPr/>
          </p:nvSpPr>
          <p:spPr>
            <a:xfrm>
              <a:off x="1285852" y="1500174"/>
              <a:ext cx="857256" cy="857256"/>
            </a:xfrm>
            <a:prstGeom prst="donut">
              <a:avLst>
                <a:gd name="adj" fmla="val 9740"/>
              </a:avLst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49A98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7290" y="1571612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236765"/>
                  </a:solidFill>
                  <a:latin typeface="Segoe UI Semibold" pitchFamily="34" charset="0"/>
                </a:rPr>
                <a:t>6</a:t>
              </a: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2357422" y="4572008"/>
            <a:ext cx="6391292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Compatible capability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900" dirty="0" smtClean="0">
                <a:solidFill>
                  <a:srgbClr val="008080"/>
                </a:solidFill>
                <a:latin typeface="Segoe UI Light" pitchFamily="34" charset="0"/>
              </a:rPr>
              <a:t>Fully transparent to Ethernet networks and higher layer protocols</a:t>
            </a:r>
            <a:endParaRPr lang="en-US" sz="1900" dirty="0">
              <a:solidFill>
                <a:srgbClr val="008080"/>
              </a:solidFill>
              <a:latin typeface="Segoe UI Light" pitchFamily="34" charset="0"/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1285852" y="3286124"/>
            <a:ext cx="857256" cy="857256"/>
            <a:chOff x="1285852" y="1500174"/>
            <a:chExt cx="857256" cy="857256"/>
          </a:xfrm>
        </p:grpSpPr>
        <p:sp>
          <p:nvSpPr>
            <p:cNvPr id="16" name="Donut 15"/>
            <p:cNvSpPr/>
            <p:nvPr/>
          </p:nvSpPr>
          <p:spPr>
            <a:xfrm>
              <a:off x="1285852" y="1500174"/>
              <a:ext cx="857256" cy="857256"/>
            </a:xfrm>
            <a:prstGeom prst="donut">
              <a:avLst>
                <a:gd name="adj" fmla="val 9740"/>
              </a:avLst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49A98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57290" y="1571612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236765"/>
                  </a:solidFill>
                  <a:latin typeface="Segoe UI Semibold" pitchFamily="34" charset="0"/>
                </a:rPr>
                <a:t>7</a:t>
              </a:r>
              <a:endParaRPr lang="en-US" sz="4000" dirty="0">
                <a:solidFill>
                  <a:srgbClr val="236765"/>
                </a:solidFill>
                <a:latin typeface="Segoe UI Semibold" pitchFamily="34" charset="0"/>
              </a:endParaRPr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1285852" y="4714884"/>
            <a:ext cx="857256" cy="857256"/>
            <a:chOff x="1285852" y="1500174"/>
            <a:chExt cx="857256" cy="857256"/>
          </a:xfrm>
        </p:grpSpPr>
        <p:sp>
          <p:nvSpPr>
            <p:cNvPr id="20" name="Donut 19"/>
            <p:cNvSpPr/>
            <p:nvPr/>
          </p:nvSpPr>
          <p:spPr>
            <a:xfrm>
              <a:off x="1285852" y="1500174"/>
              <a:ext cx="857256" cy="857256"/>
            </a:xfrm>
            <a:prstGeom prst="donut">
              <a:avLst>
                <a:gd name="adj" fmla="val 9740"/>
              </a:avLst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49A98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57290" y="1571612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236765"/>
                  </a:solidFill>
                  <a:latin typeface="Segoe UI Semibold" pitchFamily="34" charset="0"/>
                </a:rPr>
                <a:t>8</a:t>
              </a:r>
              <a:endParaRPr lang="en-US" sz="4000" dirty="0">
                <a:solidFill>
                  <a:srgbClr val="236765"/>
                </a:solidFill>
                <a:latin typeface="Segoe UI Semibold" pitchFamily="34" charset="0"/>
              </a:endParaRPr>
            </a:p>
          </p:txBody>
        </p:sp>
      </p:grpSp>
      <p:sp>
        <p:nvSpPr>
          <p:cNvPr id="26" name="Diagonal Stripe 25"/>
          <p:cNvSpPr/>
          <p:nvPr/>
        </p:nvSpPr>
        <p:spPr>
          <a:xfrm rot="9777639">
            <a:off x="-1028886" y="154129"/>
            <a:ext cx="2034004" cy="6555508"/>
          </a:xfrm>
          <a:prstGeom prst="diagStripe">
            <a:avLst>
              <a:gd name="adj" fmla="val 50319"/>
            </a:avLst>
          </a:prstGeom>
          <a:solidFill>
            <a:srgbClr val="349A98"/>
          </a:solidFill>
          <a:ln>
            <a:solidFill>
              <a:srgbClr val="349A98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2" descr="C:\Users\Iview75\Documents\EDM\I-View logo\i-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0"/>
            <a:ext cx="1201573" cy="571480"/>
          </a:xfrm>
          <a:prstGeom prst="rect">
            <a:avLst/>
          </a:prstGeom>
          <a:noFill/>
        </p:spPr>
      </p:pic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357422" y="3286124"/>
            <a:ext cx="6143668" cy="10001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cost and time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80"/>
                </a:solidFill>
              </a:rPr>
              <a:t>Avoids rewiring and expense of traditional Ethernet UTP cable</a:t>
            </a:r>
            <a:endParaRPr lang="en-US" sz="20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258072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6765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Say “YES” to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6765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EoC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6765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6765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6765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because…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36765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  <p:sp>
        <p:nvSpPr>
          <p:cNvPr id="5" name="Diagonal Stripe 4"/>
          <p:cNvSpPr/>
          <p:nvPr/>
        </p:nvSpPr>
        <p:spPr>
          <a:xfrm rot="20577464">
            <a:off x="8126996" y="154131"/>
            <a:ext cx="2034004" cy="6555508"/>
          </a:xfrm>
          <a:prstGeom prst="diagStripe">
            <a:avLst>
              <a:gd name="adj" fmla="val 50319"/>
            </a:avLst>
          </a:prstGeom>
          <a:solidFill>
            <a:srgbClr val="349A98"/>
          </a:solidFill>
          <a:ln>
            <a:solidFill>
              <a:srgbClr val="349A98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31640" y="1124744"/>
            <a:ext cx="6357982" cy="118072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costs on cabling and man power</a:t>
            </a:r>
          </a:p>
          <a:p>
            <a:pPr marL="0" indent="0" algn="r">
              <a:buNone/>
            </a:pPr>
            <a:r>
              <a:rPr lang="en-US" sz="2000" dirty="0" err="1" smtClean="0">
                <a:solidFill>
                  <a:srgbClr val="008080"/>
                </a:solidFill>
              </a:rPr>
              <a:t>EoC</a:t>
            </a:r>
            <a:r>
              <a:rPr lang="en-US" sz="2000" dirty="0" smtClean="0">
                <a:solidFill>
                  <a:srgbClr val="008080"/>
                </a:solidFill>
              </a:rPr>
              <a:t> is a </a:t>
            </a:r>
            <a:r>
              <a:rPr lang="en-US" sz="2000" b="1" dirty="0" smtClean="0">
                <a:solidFill>
                  <a:srgbClr val="C00000"/>
                </a:solidFill>
              </a:rPr>
              <a:t>cost-effective</a:t>
            </a:r>
            <a:r>
              <a:rPr lang="en-US" sz="2000" dirty="0" smtClean="0">
                <a:solidFill>
                  <a:srgbClr val="008080"/>
                </a:solidFill>
              </a:rPr>
              <a:t> device which allows you to </a:t>
            </a:r>
            <a:r>
              <a:rPr lang="en-US" sz="2000" b="1" dirty="0" smtClean="0">
                <a:solidFill>
                  <a:srgbClr val="C00000"/>
                </a:solidFill>
              </a:rPr>
              <a:t>save 85%</a:t>
            </a:r>
            <a:r>
              <a:rPr lang="en-US" sz="2000" dirty="0" smtClean="0">
                <a:solidFill>
                  <a:srgbClr val="008080"/>
                </a:solidFill>
              </a:rPr>
              <a:t> of your total expenses!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87624" y="2708920"/>
            <a:ext cx="6686568" cy="1257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Upgrade to IP using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existing coax cable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You do not need rewiring as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EoC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 works perfectly with existing coaxial cable to upgrade your analog CCTV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3568" y="3933056"/>
            <a:ext cx="7186634" cy="140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Extent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transmission distance up to 250 m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While standard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 transmission is 100 m only, with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EoC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 you can reach 250 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683568" y="5085184"/>
            <a:ext cx="7143800" cy="1214446"/>
            <a:chOff x="642910" y="5500702"/>
            <a:chExt cx="7143800" cy="1214446"/>
          </a:xfrm>
        </p:grpSpPr>
        <p:sp>
          <p:nvSpPr>
            <p:cNvPr id="14" name="Rectangle 13"/>
            <p:cNvSpPr/>
            <p:nvPr/>
          </p:nvSpPr>
          <p:spPr>
            <a:xfrm>
              <a:off x="642910" y="5500702"/>
              <a:ext cx="7143800" cy="121444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899592" y="6237312"/>
              <a:ext cx="6715172" cy="26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15616" y="5715016"/>
              <a:ext cx="37444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Segoe UI Light" pitchFamily="34" charset="0"/>
                </a:rPr>
                <a:t>IEEE-100Base-T   </a:t>
              </a:r>
              <a:r>
                <a:rPr lang="en-US" sz="1600" b="1" i="1" dirty="0" smtClean="0">
                  <a:solidFill>
                    <a:srgbClr val="FF0000"/>
                  </a:solidFill>
                  <a:latin typeface="Segoe UI Light" pitchFamily="34" charset="0"/>
                </a:rPr>
                <a:t>100 m</a:t>
              </a:r>
              <a:endParaRPr lang="en-US" sz="1600" b="1" i="1" dirty="0">
                <a:solidFill>
                  <a:srgbClr val="FF0000"/>
                </a:solidFill>
                <a:latin typeface="Segoe UI Light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15616" y="6286520"/>
              <a:ext cx="36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err="1" smtClean="0">
                  <a:latin typeface="Segoe UI Light" pitchFamily="34" charset="0"/>
                </a:rPr>
                <a:t>EoC</a:t>
              </a:r>
              <a:r>
                <a:rPr lang="en-US" sz="1600" b="1" i="1" dirty="0" smtClean="0">
                  <a:latin typeface="Segoe UI Light" pitchFamily="34" charset="0"/>
                </a:rPr>
                <a:t> (Ethernet over Coax ) </a:t>
              </a:r>
              <a:r>
                <a:rPr lang="en-US" sz="1600" b="1" i="1" dirty="0" smtClean="0">
                  <a:solidFill>
                    <a:srgbClr val="FF0000"/>
                  </a:solidFill>
                  <a:latin typeface="Segoe UI Light" pitchFamily="34" charset="0"/>
                </a:rPr>
                <a:t>250 m</a:t>
              </a:r>
              <a:endParaRPr lang="en-US" sz="1600" b="1" i="1" dirty="0">
                <a:solidFill>
                  <a:srgbClr val="FF0000"/>
                </a:solidFill>
                <a:latin typeface="Segoe UI Light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000100" y="5643578"/>
              <a:ext cx="2428892" cy="163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57003"/>
            <a:ext cx="396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rt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7125984" cy="4525963"/>
          </a:xfrm>
          <a:prstGeom prst="rect">
            <a:avLst/>
          </a:prstGeom>
        </p:spPr>
      </p:pic>
      <p:sp>
        <p:nvSpPr>
          <p:cNvPr id="5" name="Diagonal Stripe 4"/>
          <p:cNvSpPr/>
          <p:nvPr/>
        </p:nvSpPr>
        <p:spPr>
          <a:xfrm rot="4444569">
            <a:off x="5289194" y="3961214"/>
            <a:ext cx="1677985" cy="5793570"/>
          </a:xfrm>
          <a:prstGeom prst="diagStripe">
            <a:avLst>
              <a:gd name="adj" fmla="val 50319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1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60E76-433E-41AA-BA68-B78B72A96DA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20"/>
          <p:cNvSpPr txBox="1">
            <a:spLocks/>
          </p:cNvSpPr>
          <p:nvPr/>
        </p:nvSpPr>
        <p:spPr>
          <a:xfrm>
            <a:off x="4643438" y="6357958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www.i-view.com.tw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596" y="285728"/>
            <a:ext cx="625794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6765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How to use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EoC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r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7090629" cy="1857388"/>
          </a:xfrm>
          <a:prstGeom prst="rect">
            <a:avLst/>
          </a:prstGeom>
        </p:spPr>
      </p:pic>
      <p:pic>
        <p:nvPicPr>
          <p:cNvPr id="5" name="char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643314"/>
            <a:ext cx="6837886" cy="221556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8596" y="285728"/>
            <a:ext cx="625794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6765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How to use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EoC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  <p:sp>
        <p:nvSpPr>
          <p:cNvPr id="7" name="Diagonal Stripe 6"/>
          <p:cNvSpPr/>
          <p:nvPr/>
        </p:nvSpPr>
        <p:spPr>
          <a:xfrm rot="4444569">
            <a:off x="5289194" y="3961214"/>
            <a:ext cx="1677985" cy="5793570"/>
          </a:xfrm>
          <a:prstGeom prst="diagStripe">
            <a:avLst>
              <a:gd name="adj" fmla="val 50319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1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60E76-433E-41AA-BA68-B78B72A96DA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0"/>
          <p:cNvSpPr txBox="1">
            <a:spLocks/>
          </p:cNvSpPr>
          <p:nvPr/>
        </p:nvSpPr>
        <p:spPr>
          <a:xfrm>
            <a:off x="4643438" y="6357958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www.i-view.com.tw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onal Stripe 8"/>
          <p:cNvSpPr/>
          <p:nvPr/>
        </p:nvSpPr>
        <p:spPr>
          <a:xfrm rot="4444569">
            <a:off x="5289194" y="3961214"/>
            <a:ext cx="1677985" cy="5793570"/>
          </a:xfrm>
          <a:prstGeom prst="diagStripe">
            <a:avLst>
              <a:gd name="adj" fmla="val 50319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928662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www.i-view.com.tw</a:t>
            </a:r>
            <a:endParaRPr lang="en-US" dirty="0"/>
          </a:p>
        </p:txBody>
      </p:sp>
      <p:sp>
        <p:nvSpPr>
          <p:cNvPr id="8" name="Diagonal Stripe 7"/>
          <p:cNvSpPr/>
          <p:nvPr/>
        </p:nvSpPr>
        <p:spPr>
          <a:xfrm rot="9777639">
            <a:off x="-1028886" y="154129"/>
            <a:ext cx="2034004" cy="6555508"/>
          </a:xfrm>
          <a:prstGeom prst="diagStripe">
            <a:avLst>
              <a:gd name="adj" fmla="val 50319"/>
            </a:avLst>
          </a:prstGeom>
          <a:solidFill>
            <a:srgbClr val="349A98"/>
          </a:solidFill>
          <a:ln>
            <a:solidFill>
              <a:srgbClr val="349A98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Iview75\Documents\EDM\I-View logo\i-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435250" cy="68261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7" y="1916832"/>
            <a:ext cx="7587211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980728"/>
            <a:ext cx="7636516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28728" y="3500438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236765"/>
                </a:solidFill>
              </a:rPr>
              <a:t>I-View Communication Inc.</a:t>
            </a:r>
          </a:p>
          <a:p>
            <a:r>
              <a:rPr lang="en-US" sz="2000" dirty="0"/>
              <a:t>2F, No.70, Min De Rd, </a:t>
            </a:r>
            <a:r>
              <a:rPr lang="en-US" sz="2000" dirty="0" err="1"/>
              <a:t>Chutung</a:t>
            </a:r>
            <a:r>
              <a:rPr lang="en-US" sz="2000" dirty="0"/>
              <a:t>, 310-48 </a:t>
            </a:r>
            <a:r>
              <a:rPr lang="en-US" sz="2000" dirty="0" err="1" smtClean="0"/>
              <a:t>Hsinchu</a:t>
            </a:r>
            <a:r>
              <a:rPr lang="en-US" sz="2000" dirty="0"/>
              <a:t>, </a:t>
            </a:r>
            <a:r>
              <a:rPr lang="en-US" sz="2000" dirty="0" smtClean="0"/>
              <a:t>Taiwan</a:t>
            </a:r>
          </a:p>
          <a:p>
            <a:r>
              <a:rPr lang="en-US" sz="2000" dirty="0" smtClean="0"/>
              <a:t>sales@i-view.com.tw</a:t>
            </a:r>
            <a:endParaRPr lang="en-US" sz="2000" dirty="0"/>
          </a:p>
        </p:txBody>
      </p:sp>
      <p:sp>
        <p:nvSpPr>
          <p:cNvPr id="6" name="Diagonal Stripe 5"/>
          <p:cNvSpPr/>
          <p:nvPr/>
        </p:nvSpPr>
        <p:spPr>
          <a:xfrm rot="4444569">
            <a:off x="5289194" y="3961214"/>
            <a:ext cx="1677985" cy="5793570"/>
          </a:xfrm>
          <a:prstGeom prst="diagStripe">
            <a:avLst>
              <a:gd name="adj" fmla="val 50319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9777639">
            <a:off x="-1028886" y="154129"/>
            <a:ext cx="2034004" cy="6555508"/>
          </a:xfrm>
          <a:prstGeom prst="diagStripe">
            <a:avLst>
              <a:gd name="adj" fmla="val 50319"/>
            </a:avLst>
          </a:prstGeom>
          <a:solidFill>
            <a:srgbClr val="349A98"/>
          </a:solidFill>
          <a:ln>
            <a:solidFill>
              <a:srgbClr val="349A98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500858" cy="100013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236765"/>
                </a:solidFill>
                <a:ea typeface="Segoe UI" pitchFamily="34" charset="0"/>
                <a:cs typeface="Segoe UI" pitchFamily="34" charset="0"/>
              </a:rPr>
              <a:t>9</a:t>
            </a:r>
            <a:r>
              <a:rPr lang="en-US" sz="3600" dirty="0" smtClean="0">
                <a:solidFill>
                  <a:srgbClr val="236765"/>
                </a:solidFill>
                <a:ea typeface="Segoe UI" pitchFamily="34" charset="0"/>
                <a:cs typeface="Segoe UI" pitchFamily="34" charset="0"/>
              </a:rPr>
              <a:t> FEATURES OF EPOC </a:t>
            </a:r>
            <a:br>
              <a:rPr lang="en-US" sz="3600" dirty="0" smtClean="0">
                <a:solidFill>
                  <a:srgbClr val="236765"/>
                </a:solidFill>
                <a:ea typeface="Segoe UI" pitchFamily="34" charset="0"/>
                <a:cs typeface="Segoe UI" pitchFamily="34" charset="0"/>
              </a:rPr>
            </a:b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which make your installation easier</a:t>
            </a:r>
            <a:endParaRPr lang="en-US" sz="2200" dirty="0">
              <a:solidFill>
                <a:schemeClr val="accent2">
                  <a:lumMod val="75000"/>
                </a:scheme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4" y="2788908"/>
            <a:ext cx="6143668" cy="1000132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  <a:defRPr/>
            </a:pPr>
            <a:r>
              <a:rPr lang="en-US" altLang="zh-TW" sz="2000" b="1" dirty="0" smtClean="0">
                <a:solidFill>
                  <a:srgbClr val="23676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Long distance transmission</a:t>
            </a:r>
          </a:p>
          <a:p>
            <a:pPr marL="0" lvl="0" indent="0">
              <a:buNone/>
              <a:defRPr/>
            </a:pPr>
            <a:r>
              <a:rPr lang="en-US" altLang="zh-TW" sz="2000" dirty="0" smtClean="0">
                <a:solidFill>
                  <a:srgbClr val="349A98"/>
                </a:solidFill>
              </a:rPr>
              <a:t>Extent Ethernet/PoE</a:t>
            </a:r>
            <a:r>
              <a:rPr lang="ru-RU" altLang="zh-TW" sz="2000" dirty="0" smtClean="0">
                <a:solidFill>
                  <a:srgbClr val="349A98"/>
                </a:solidFill>
              </a:rPr>
              <a:t> </a:t>
            </a:r>
            <a:r>
              <a:rPr lang="en-US" altLang="zh-TW" sz="2000" dirty="0" smtClean="0">
                <a:solidFill>
                  <a:srgbClr val="349A98"/>
                </a:solidFill>
              </a:rPr>
              <a:t>signal to 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</a:rPr>
              <a:t>1500 m (4950 feet) </a:t>
            </a:r>
            <a:r>
              <a:rPr lang="en-US" altLang="zh-TW" sz="2000" dirty="0" smtClean="0">
                <a:solidFill>
                  <a:srgbClr val="349A98"/>
                </a:solidFill>
              </a:rPr>
              <a:t>via Coaxial Cable or UTP cable and 2-Wire.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5984" y="1357298"/>
            <a:ext cx="6391292" cy="1214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noProof="0" dirty="0" smtClean="0">
                <a:solidFill>
                  <a:srgbClr val="23676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Giga Ethernet bandwidth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36765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349A98"/>
                </a:solidFill>
                <a:latin typeface="Segoe UI Light" pitchFamily="34" charset="0"/>
              </a:rPr>
              <a:t>Support Giga Bandwidth with long distance transmission </a:t>
            </a:r>
            <a:r>
              <a:rPr lang="en-US" altLang="zh-TW" sz="2000" dirty="0" smtClean="0">
                <a:solidFill>
                  <a:srgbClr val="349A98"/>
                </a:solidFill>
                <a:latin typeface="Segoe UI Light" pitchFamily="34" charset="0"/>
              </a:rPr>
              <a:t>via Coaxial Cable or UTP cable and 2-Wire</a:t>
            </a:r>
            <a:r>
              <a:rPr lang="en-US" sz="2000" dirty="0" smtClean="0">
                <a:solidFill>
                  <a:srgbClr val="349A98"/>
                </a:solidFill>
                <a:latin typeface="Segoe UI Light" pitchFamily="34" charset="0"/>
              </a:rPr>
              <a:t>, suitable Ultra High Bandwidth Peer to Peer communication.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349A98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5984" y="4005064"/>
            <a:ext cx="5929354" cy="1138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altLang="zh-TW" sz="2000" b="1" dirty="0" smtClean="0">
                <a:solidFill>
                  <a:srgbClr val="23676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Daisy Chain configuration</a:t>
            </a:r>
          </a:p>
          <a:p>
            <a:r>
              <a:rPr lang="en-US" altLang="zh-TW" sz="2000" dirty="0" smtClean="0">
                <a:solidFill>
                  <a:srgbClr val="349A98"/>
                </a:solidFill>
              </a:rPr>
              <a:t>You can connect 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</a:rPr>
              <a:t>4 IP cameras </a:t>
            </a:r>
            <a:r>
              <a:rPr lang="en-US" altLang="zh-TW" sz="2000" dirty="0" smtClean="0">
                <a:solidFill>
                  <a:srgbClr val="349A98"/>
                </a:solidFill>
              </a:rPr>
              <a:t>via single coaxial or UTP cable</a:t>
            </a:r>
            <a:endParaRPr lang="en-US" altLang="zh-TW" sz="2000" dirty="0">
              <a:solidFill>
                <a:srgbClr val="349A98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85852" y="1500174"/>
            <a:ext cx="857256" cy="857256"/>
            <a:chOff x="1285852" y="1500174"/>
            <a:chExt cx="857256" cy="857256"/>
          </a:xfrm>
        </p:grpSpPr>
        <p:sp>
          <p:nvSpPr>
            <p:cNvPr id="10" name="Donut 9"/>
            <p:cNvSpPr/>
            <p:nvPr/>
          </p:nvSpPr>
          <p:spPr>
            <a:xfrm>
              <a:off x="1285852" y="1500174"/>
              <a:ext cx="857256" cy="857256"/>
            </a:xfrm>
            <a:prstGeom prst="donut">
              <a:avLst>
                <a:gd name="adj" fmla="val 9740"/>
              </a:avLst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49A98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8728" y="1571612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236765"/>
                  </a:solidFill>
                  <a:latin typeface="Segoe UI Semibold" pitchFamily="34" charset="0"/>
                </a:rPr>
                <a:t>1</a:t>
              </a:r>
              <a:endParaRPr lang="en-US" sz="4000" dirty="0">
                <a:solidFill>
                  <a:srgbClr val="236765"/>
                </a:solidFill>
                <a:latin typeface="Segoe UI Semibold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85852" y="2714620"/>
            <a:ext cx="857256" cy="857256"/>
            <a:chOff x="2428860" y="1428736"/>
            <a:chExt cx="857256" cy="857256"/>
          </a:xfrm>
        </p:grpSpPr>
        <p:sp>
          <p:nvSpPr>
            <p:cNvPr id="14" name="Donut 13"/>
            <p:cNvSpPr/>
            <p:nvPr/>
          </p:nvSpPr>
          <p:spPr>
            <a:xfrm>
              <a:off x="2428860" y="1428736"/>
              <a:ext cx="857256" cy="857256"/>
            </a:xfrm>
            <a:prstGeom prst="donut">
              <a:avLst>
                <a:gd name="adj" fmla="val 9740"/>
              </a:avLst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736" y="1500174"/>
              <a:ext cx="571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236765"/>
                  </a:solidFill>
                  <a:latin typeface="Segoe UI Semibold" pitchFamily="34" charset="0"/>
                </a:rPr>
                <a:t>2</a:t>
              </a:r>
            </a:p>
          </p:txBody>
        </p:sp>
      </p:grpSp>
      <p:sp>
        <p:nvSpPr>
          <p:cNvPr id="17" name="Donut 16"/>
          <p:cNvSpPr/>
          <p:nvPr/>
        </p:nvSpPr>
        <p:spPr>
          <a:xfrm>
            <a:off x="1285852" y="3929066"/>
            <a:ext cx="857256" cy="857256"/>
          </a:xfrm>
          <a:prstGeom prst="donut">
            <a:avLst>
              <a:gd name="adj" fmla="val 9740"/>
            </a:avLst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400050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36765"/>
                </a:solidFill>
                <a:latin typeface="Segoe UI Semibold" pitchFamily="34" charset="0"/>
              </a:rPr>
              <a:t>3</a:t>
            </a:r>
            <a:endParaRPr lang="en-US" sz="4000" dirty="0">
              <a:solidFill>
                <a:srgbClr val="236765"/>
              </a:solidFill>
              <a:latin typeface="Segoe UI Semibold" pitchFamily="34" charset="0"/>
            </a:endParaRPr>
          </a:p>
        </p:txBody>
      </p:sp>
      <p:sp>
        <p:nvSpPr>
          <p:cNvPr id="19" name="Donut 18"/>
          <p:cNvSpPr/>
          <p:nvPr/>
        </p:nvSpPr>
        <p:spPr>
          <a:xfrm>
            <a:off x="1285852" y="5143512"/>
            <a:ext cx="857256" cy="857256"/>
          </a:xfrm>
          <a:prstGeom prst="donut">
            <a:avLst>
              <a:gd name="adj" fmla="val 9740"/>
            </a:avLst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728" y="521495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36765"/>
                </a:solidFill>
                <a:latin typeface="Segoe UI Semibold" pitchFamily="34" charset="0"/>
              </a:rPr>
              <a:t>4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85984" y="5215520"/>
            <a:ext cx="5929354" cy="1237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zh-TW" sz="2000" b="1" dirty="0" smtClean="0">
                <a:solidFill>
                  <a:srgbClr val="23676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Use any 2-wire cable </a:t>
            </a:r>
          </a:p>
          <a:p>
            <a:pPr lvl="0">
              <a:spcBef>
                <a:spcPct val="20000"/>
              </a:spcBef>
              <a:defRPr/>
            </a:pPr>
            <a:r>
              <a:rPr lang="en-US" altLang="zh-TW" sz="2000" dirty="0" err="1" smtClean="0">
                <a:solidFill>
                  <a:srgbClr val="349A98"/>
                </a:solidFill>
                <a:latin typeface="Segoe UI Light" pitchFamily="34" charset="0"/>
              </a:rPr>
              <a:t>EPoC</a:t>
            </a:r>
            <a:r>
              <a:rPr lang="en-US" altLang="zh-TW" sz="2000" dirty="0" smtClean="0">
                <a:solidFill>
                  <a:srgbClr val="349A98"/>
                </a:solidFill>
                <a:latin typeface="Segoe UI Light" pitchFamily="34" charset="0"/>
              </a:rPr>
              <a:t> supports 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Segoe UI Light" pitchFamily="34" charset="0"/>
              </a:rPr>
              <a:t>any 2-wire cable</a:t>
            </a:r>
            <a:r>
              <a:rPr lang="en-US" altLang="zh-TW" sz="2000" dirty="0" smtClean="0">
                <a:solidFill>
                  <a:srgbClr val="349A98"/>
                </a:solidFill>
                <a:latin typeface="Segoe UI Light" pitchFamily="34" charset="0"/>
              </a:rPr>
              <a:t>, including re-use of existing cables, like coax, telephone wire, bell wire, power cable or LAN cable  </a:t>
            </a:r>
          </a:p>
        </p:txBody>
      </p:sp>
      <p:sp>
        <p:nvSpPr>
          <p:cNvPr id="23" name="Diagonal Stripe 22"/>
          <p:cNvSpPr/>
          <p:nvPr/>
        </p:nvSpPr>
        <p:spPr>
          <a:xfrm rot="9777639">
            <a:off x="-1028886" y="154129"/>
            <a:ext cx="2034004" cy="6555508"/>
          </a:xfrm>
          <a:prstGeom prst="diagStripe">
            <a:avLst>
              <a:gd name="adj" fmla="val 50319"/>
            </a:avLst>
          </a:prstGeom>
          <a:solidFill>
            <a:srgbClr val="349A98"/>
          </a:solidFill>
          <a:ln>
            <a:solidFill>
              <a:srgbClr val="349A98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" descr="C:\Users\Iview75\Documents\EDM\I-View logo\i-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142852"/>
            <a:ext cx="1435250" cy="682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14348" y="5572140"/>
            <a:ext cx="8001056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5984" y="260648"/>
            <a:ext cx="6391292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zh-TW" sz="2000" b="1" dirty="0" smtClean="0">
                <a:solidFill>
                  <a:srgbClr val="23676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Encryption </a:t>
            </a:r>
          </a:p>
          <a:p>
            <a:pPr lvl="0">
              <a:spcBef>
                <a:spcPct val="20000"/>
              </a:spcBef>
              <a:defRPr/>
            </a:pP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Segoe UI Light" pitchFamily="34" charset="0"/>
              </a:rPr>
              <a:t>128-bit AES encrypted</a:t>
            </a:r>
            <a:r>
              <a:rPr lang="en-US" altLang="zh-TW" sz="2000" dirty="0" smtClean="0">
                <a:solidFill>
                  <a:srgbClr val="349A98"/>
                </a:solidFill>
                <a:latin typeface="Segoe UI Light" pitchFamily="34" charset="0"/>
              </a:rPr>
              <a:t> communication for transient protection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000" dirty="0">
              <a:solidFill>
                <a:srgbClr val="349A98"/>
              </a:solidFill>
              <a:latin typeface="Segoe UI Light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14414" y="357166"/>
            <a:ext cx="857256" cy="857256"/>
            <a:chOff x="1285852" y="1500174"/>
            <a:chExt cx="857256" cy="857256"/>
          </a:xfrm>
        </p:grpSpPr>
        <p:sp>
          <p:nvSpPr>
            <p:cNvPr id="8" name="Donut 7"/>
            <p:cNvSpPr/>
            <p:nvPr/>
          </p:nvSpPr>
          <p:spPr>
            <a:xfrm>
              <a:off x="1285852" y="1500174"/>
              <a:ext cx="857256" cy="857256"/>
            </a:xfrm>
            <a:prstGeom prst="donut">
              <a:avLst>
                <a:gd name="adj" fmla="val 9740"/>
              </a:avLst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49A98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8728" y="1571612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236765"/>
                  </a:solidFill>
                  <a:latin typeface="Segoe UI Semibold" pitchFamily="34" charset="0"/>
                </a:rPr>
                <a:t>5</a:t>
              </a:r>
              <a:endParaRPr lang="en-US" sz="4000" dirty="0">
                <a:solidFill>
                  <a:srgbClr val="236765"/>
                </a:solidFill>
                <a:latin typeface="Segoe UI Semibold" pitchFamily="34" charset="0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2285984" y="1494474"/>
            <a:ext cx="6391292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676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Reliability</a:t>
            </a:r>
            <a:endParaRPr lang="en-US" sz="2000" b="1" dirty="0">
              <a:solidFill>
                <a:srgbClr val="236765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egoe UI Light" pitchFamily="34" charset="0"/>
              </a:rPr>
              <a:t>Built-in Watchdog</a:t>
            </a:r>
            <a:r>
              <a:rPr lang="en-US" sz="2000" dirty="0" smtClean="0">
                <a:solidFill>
                  <a:srgbClr val="349A98"/>
                </a:solidFill>
                <a:latin typeface="Segoe UI Light" pitchFamily="34" charset="0"/>
              </a:rPr>
              <a:t> can auto reconnect when system connection fails </a:t>
            </a:r>
            <a:endParaRPr lang="en-US" sz="2000" dirty="0">
              <a:solidFill>
                <a:srgbClr val="349A98"/>
              </a:solidFill>
              <a:latin typeface="Segoe UI Ligh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85852" y="1571612"/>
            <a:ext cx="857256" cy="857256"/>
            <a:chOff x="1285852" y="1500174"/>
            <a:chExt cx="857256" cy="857256"/>
          </a:xfrm>
        </p:grpSpPr>
        <p:sp>
          <p:nvSpPr>
            <p:cNvPr id="12" name="Donut 11"/>
            <p:cNvSpPr/>
            <p:nvPr/>
          </p:nvSpPr>
          <p:spPr>
            <a:xfrm>
              <a:off x="1285852" y="1500174"/>
              <a:ext cx="857256" cy="857256"/>
            </a:xfrm>
            <a:prstGeom prst="donut">
              <a:avLst>
                <a:gd name="adj" fmla="val 9740"/>
              </a:avLst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49A98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7290" y="1571612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236765"/>
                  </a:solidFill>
                  <a:latin typeface="Segoe UI Semibold" pitchFamily="34" charset="0"/>
                </a:rPr>
                <a:t>6</a:t>
              </a: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2285984" y="2862626"/>
            <a:ext cx="6391292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676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Multi power source</a:t>
            </a:r>
            <a:endParaRPr lang="en-US" sz="2000" b="1" dirty="0">
              <a:solidFill>
                <a:srgbClr val="236765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egoe UI Light" pitchFamily="34" charset="0"/>
              </a:rPr>
              <a:t>PoE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egoe UI Light" pitchFamily="34" charset="0"/>
              </a:rPr>
              <a:t> switch or AC power adapter </a:t>
            </a:r>
            <a:r>
              <a:rPr lang="en-US" sz="2000" dirty="0" smtClean="0">
                <a:solidFill>
                  <a:srgbClr val="349A98"/>
                </a:solidFill>
                <a:latin typeface="Segoe UI Light" pitchFamily="34" charset="0"/>
              </a:rPr>
              <a:t>can be used to supply power</a:t>
            </a:r>
            <a:endParaRPr lang="en-US" sz="2000" dirty="0">
              <a:solidFill>
                <a:srgbClr val="349A98"/>
              </a:solidFill>
              <a:latin typeface="Segoe UI Light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85852" y="2857496"/>
            <a:ext cx="857256" cy="857256"/>
            <a:chOff x="1285852" y="1500174"/>
            <a:chExt cx="857256" cy="857256"/>
          </a:xfrm>
        </p:grpSpPr>
        <p:sp>
          <p:nvSpPr>
            <p:cNvPr id="16" name="Donut 15"/>
            <p:cNvSpPr/>
            <p:nvPr/>
          </p:nvSpPr>
          <p:spPr>
            <a:xfrm>
              <a:off x="1285852" y="1500174"/>
              <a:ext cx="857256" cy="857256"/>
            </a:xfrm>
            <a:prstGeom prst="donut">
              <a:avLst>
                <a:gd name="adj" fmla="val 9740"/>
              </a:avLst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49A98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57290" y="1571612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236765"/>
                  </a:solidFill>
                  <a:latin typeface="Segoe UI Semibold" pitchFamily="34" charset="0"/>
                </a:rPr>
                <a:t>7</a:t>
              </a:r>
              <a:endParaRPr lang="en-US" sz="4000" dirty="0">
                <a:solidFill>
                  <a:srgbClr val="236765"/>
                </a:solidFill>
                <a:latin typeface="Segoe UI Semibold" pitchFamily="34" charset="0"/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2285984" y="4077072"/>
            <a:ext cx="6391292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676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Outdoor application</a:t>
            </a:r>
            <a:endParaRPr lang="en-US" sz="2000" b="1" dirty="0">
              <a:solidFill>
                <a:srgbClr val="236765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egoe UI Light" pitchFamily="34" charset="0"/>
              </a:rPr>
              <a:t>IP 66 waterproof</a:t>
            </a:r>
            <a:r>
              <a:rPr lang="en-US" sz="2000" dirty="0" smtClean="0">
                <a:solidFill>
                  <a:srgbClr val="349A98"/>
                </a:solidFill>
                <a:latin typeface="Segoe UI Light" pitchFamily="34" charset="0"/>
              </a:rPr>
              <a:t> housing and built-in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egoe UI Light" pitchFamily="34" charset="0"/>
              </a:rPr>
              <a:t>surge protection</a:t>
            </a:r>
            <a:r>
              <a:rPr lang="en-US" sz="2000" dirty="0" smtClean="0">
                <a:solidFill>
                  <a:srgbClr val="349A98"/>
                </a:solidFill>
                <a:latin typeface="Segoe UI Light" pitchFamily="34" charset="0"/>
              </a:rPr>
              <a:t> make EPoC</a:t>
            </a:r>
            <a:r>
              <a:rPr lang="en-US" sz="2000" dirty="0">
                <a:solidFill>
                  <a:srgbClr val="349A98"/>
                </a:solidFill>
                <a:latin typeface="Segoe UI Light" pitchFamily="34" charset="0"/>
              </a:rPr>
              <a:t> </a:t>
            </a:r>
            <a:r>
              <a:rPr lang="en-US" sz="2000" dirty="0" smtClean="0">
                <a:solidFill>
                  <a:srgbClr val="349A98"/>
                </a:solidFill>
                <a:latin typeface="Segoe UI Light" pitchFamily="34" charset="0"/>
              </a:rPr>
              <a:t>suitable for use outdoors </a:t>
            </a:r>
            <a:endParaRPr lang="en-US" sz="2000" dirty="0">
              <a:solidFill>
                <a:srgbClr val="349A98"/>
              </a:solidFill>
              <a:latin typeface="Segoe UI Light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85852" y="4214818"/>
            <a:ext cx="857256" cy="857256"/>
            <a:chOff x="1285852" y="1500174"/>
            <a:chExt cx="857256" cy="857256"/>
          </a:xfrm>
        </p:grpSpPr>
        <p:sp>
          <p:nvSpPr>
            <p:cNvPr id="20" name="Donut 19"/>
            <p:cNvSpPr/>
            <p:nvPr/>
          </p:nvSpPr>
          <p:spPr>
            <a:xfrm>
              <a:off x="1285852" y="1500174"/>
              <a:ext cx="857256" cy="857256"/>
            </a:xfrm>
            <a:prstGeom prst="donut">
              <a:avLst>
                <a:gd name="adj" fmla="val 9740"/>
              </a:avLst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49A98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57290" y="1571612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236765"/>
                  </a:solidFill>
                  <a:latin typeface="Segoe UI Semibold" pitchFamily="34" charset="0"/>
                </a:rPr>
                <a:t>8</a:t>
              </a:r>
              <a:endParaRPr lang="en-US" sz="4000" dirty="0">
                <a:solidFill>
                  <a:srgbClr val="236765"/>
                </a:solidFill>
                <a:latin typeface="Segoe UI Semibold" pitchFamily="34" charset="0"/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2285984" y="5357826"/>
            <a:ext cx="6391292" cy="1214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676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High Power</a:t>
            </a:r>
            <a:endParaRPr lang="en-US" sz="2000" b="1" dirty="0">
              <a:solidFill>
                <a:srgbClr val="236765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349A98"/>
                </a:solidFill>
                <a:latin typeface="Segoe UI Light" pitchFamily="34" charset="0"/>
              </a:rPr>
              <a:t>Supports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egoe UI Light" pitchFamily="34" charset="0"/>
              </a:rPr>
              <a:t>PoE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egoe UI Light" pitchFamily="34" charset="0"/>
              </a:rPr>
              <a:t> or DC12V power output</a:t>
            </a:r>
            <a:r>
              <a:rPr lang="en-US" sz="2000" dirty="0" smtClean="0">
                <a:solidFill>
                  <a:srgbClr val="349A98"/>
                </a:solidFill>
                <a:latin typeface="Segoe UI Light" pitchFamily="34" charset="0"/>
              </a:rPr>
              <a:t>. Maximum support DC12V/4A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egoe UI Light" pitchFamily="34" charset="0"/>
              </a:rPr>
              <a:t>(50W) </a:t>
            </a:r>
            <a:r>
              <a:rPr lang="en-US" sz="2000" dirty="0" smtClean="0">
                <a:solidFill>
                  <a:srgbClr val="349A98"/>
                </a:solidFill>
                <a:latin typeface="Segoe UI Light" pitchFamily="34" charset="0"/>
              </a:rPr>
              <a:t>power, which suits for IR PTZ Network camera application</a:t>
            </a:r>
            <a:endParaRPr lang="en-US" sz="2000" dirty="0">
              <a:solidFill>
                <a:srgbClr val="349A98"/>
              </a:solidFill>
              <a:latin typeface="Segoe UI Light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85852" y="5500702"/>
            <a:ext cx="857256" cy="857256"/>
            <a:chOff x="1285852" y="1500174"/>
            <a:chExt cx="857256" cy="857256"/>
          </a:xfrm>
        </p:grpSpPr>
        <p:sp>
          <p:nvSpPr>
            <p:cNvPr id="24" name="Donut 23"/>
            <p:cNvSpPr/>
            <p:nvPr/>
          </p:nvSpPr>
          <p:spPr>
            <a:xfrm>
              <a:off x="1285852" y="1500174"/>
              <a:ext cx="857256" cy="857256"/>
            </a:xfrm>
            <a:prstGeom prst="donut">
              <a:avLst>
                <a:gd name="adj" fmla="val 9740"/>
              </a:avLst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49A98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57290" y="1571612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236765"/>
                  </a:solidFill>
                  <a:latin typeface="Segoe UI Semibold" pitchFamily="34" charset="0"/>
                </a:rPr>
                <a:t>9</a:t>
              </a:r>
            </a:p>
          </p:txBody>
        </p:sp>
      </p:grpSp>
      <p:sp>
        <p:nvSpPr>
          <p:cNvPr id="26" name="Diagonal Stripe 25"/>
          <p:cNvSpPr/>
          <p:nvPr/>
        </p:nvSpPr>
        <p:spPr>
          <a:xfrm rot="9777639">
            <a:off x="-1028886" y="154129"/>
            <a:ext cx="2034004" cy="6555508"/>
          </a:xfrm>
          <a:prstGeom prst="diagStripe">
            <a:avLst>
              <a:gd name="adj" fmla="val 50319"/>
            </a:avLst>
          </a:prstGeom>
          <a:solidFill>
            <a:srgbClr val="349A98"/>
          </a:solidFill>
          <a:ln>
            <a:solidFill>
              <a:srgbClr val="349A98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2" descr="C:\Users\Iview75\Documents\EDM\I-View logo\i-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0"/>
            <a:ext cx="1201573" cy="571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011222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>
                <a:solidFill>
                  <a:srgbClr val="236765"/>
                </a:solidFill>
              </a:rPr>
              <a:t>Say “YES” to EPoC </a:t>
            </a:r>
            <a:br>
              <a:rPr lang="en-US" sz="4000" dirty="0" smtClean="0">
                <a:solidFill>
                  <a:srgbClr val="236765"/>
                </a:solidFill>
              </a:rPr>
            </a:br>
            <a:r>
              <a:rPr lang="en-US" sz="3600" dirty="0" smtClean="0">
                <a:solidFill>
                  <a:srgbClr val="236765"/>
                </a:solidFill>
              </a:rPr>
              <a:t>because…</a:t>
            </a:r>
            <a:endParaRPr lang="en-US" sz="3600" dirty="0">
              <a:solidFill>
                <a:srgbClr val="23676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7215238" cy="114300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It’s easy to install</a:t>
            </a:r>
          </a:p>
          <a:p>
            <a:pPr marL="0" indent="0" algn="r">
              <a:buNone/>
            </a:pPr>
            <a:r>
              <a:rPr lang="en-US" sz="2000" dirty="0" smtClean="0">
                <a:solidFill>
                  <a:srgbClr val="008080"/>
                </a:solidFill>
              </a:rPr>
              <a:t>EPoC is </a:t>
            </a:r>
            <a:r>
              <a:rPr lang="en-US" sz="2000" b="1" dirty="0" smtClean="0">
                <a:solidFill>
                  <a:srgbClr val="236765"/>
                </a:solidFill>
              </a:rPr>
              <a:t>Plug &amp; Play</a:t>
            </a:r>
            <a:r>
              <a:rPr lang="en-US" sz="2000" dirty="0" smtClean="0">
                <a:solidFill>
                  <a:srgbClr val="008080"/>
                </a:solidFill>
              </a:rPr>
              <a:t> installation. No IP or MAC address configuration are required 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5720" y="2786058"/>
            <a:ext cx="7429552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Ultra High data rate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Support </a:t>
            </a:r>
            <a:r>
              <a:rPr lang="en-US" sz="2000" b="1" dirty="0" smtClean="0">
                <a:solidFill>
                  <a:srgbClr val="236765"/>
                </a:solidFill>
                <a:latin typeface="Segoe UI Light" pitchFamily="34" charset="0"/>
              </a:rPr>
              <a:t>Giga Ethernet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network bandwidth for Giga Switch Hub </a:t>
            </a:r>
            <a:r>
              <a:rPr lang="en-US" sz="2000" dirty="0" smtClean="0">
                <a:solidFill>
                  <a:srgbClr val="008080"/>
                </a:solidFill>
                <a:latin typeface="Segoe UI Light" pitchFamily="34" charset="0"/>
              </a:rPr>
              <a:t>to Giga Switch Hub peer to peer communication.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720" y="3929066"/>
            <a:ext cx="7400948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Easy </a:t>
            </a:r>
            <a:r>
              <a:rPr lang="en-US" sz="20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upgrade to IP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Convert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 existing analog CCTV system over coaxial cable to retrofit analog CCTV installations into IP Digital systems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71802" y="5143512"/>
            <a:ext cx="4572032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Rack mount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Supports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6765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19”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 rack mount of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 industry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7" name="Diagonal Stripe 6"/>
          <p:cNvSpPr/>
          <p:nvPr/>
        </p:nvSpPr>
        <p:spPr>
          <a:xfrm rot="20577464">
            <a:off x="8126996" y="154131"/>
            <a:ext cx="2034004" cy="6555508"/>
          </a:xfrm>
          <a:prstGeom prst="diagStripe">
            <a:avLst>
              <a:gd name="adj" fmla="val 50319"/>
            </a:avLst>
          </a:prstGeom>
          <a:solidFill>
            <a:srgbClr val="349A98"/>
          </a:solidFill>
          <a:ln>
            <a:solidFill>
              <a:srgbClr val="349A98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C:\Users\Iview75\Documents\EDM\I-View logo\i-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435250" cy="682619"/>
          </a:xfrm>
          <a:prstGeom prst="rect">
            <a:avLst/>
          </a:prstGeom>
          <a:noFill/>
        </p:spPr>
      </p:pic>
      <p:pic>
        <p:nvPicPr>
          <p:cNvPr id="9" name="Picture 2" descr="C:\Users\Iview75\Downloads\1-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429264"/>
            <a:ext cx="1143008" cy="1143008"/>
          </a:xfrm>
          <a:prstGeom prst="rect">
            <a:avLst/>
          </a:prstGeom>
          <a:noFill/>
        </p:spPr>
      </p:pic>
      <p:pic>
        <p:nvPicPr>
          <p:cNvPr id="11" name="Picture 3" descr="C:\Users\Iview75\Downloads\icon128-2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5429264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329246" cy="106047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236765"/>
                </a:solidFill>
              </a:rPr>
              <a:t>How to use </a:t>
            </a:r>
            <a:br>
              <a:rPr lang="en-US" sz="3600" dirty="0" smtClean="0">
                <a:solidFill>
                  <a:srgbClr val="236765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EPoC via UTP cable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chart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428736"/>
            <a:ext cx="7005404" cy="4525963"/>
          </a:xfrm>
          <a:prstGeom prst="rect">
            <a:avLst/>
          </a:prstGeom>
        </p:spPr>
      </p:pic>
      <p:sp>
        <p:nvSpPr>
          <p:cNvPr id="5" name="Diagonal Stripe 4"/>
          <p:cNvSpPr/>
          <p:nvPr/>
        </p:nvSpPr>
        <p:spPr>
          <a:xfrm rot="9777639">
            <a:off x="-1028886" y="154129"/>
            <a:ext cx="2034004" cy="6555508"/>
          </a:xfrm>
          <a:prstGeom prst="diagStripe">
            <a:avLst>
              <a:gd name="adj" fmla="val 50319"/>
            </a:avLst>
          </a:prstGeom>
          <a:solidFill>
            <a:srgbClr val="349A98"/>
          </a:solidFill>
          <a:ln>
            <a:solidFill>
              <a:srgbClr val="349A98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 descr="C:\Users\Iview75\Documents\EDM\I-View logo\i-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42852"/>
            <a:ext cx="1435250" cy="6826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150017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49A98"/>
                </a:solidFill>
                <a:latin typeface="Segoe UI Light" pitchFamily="34" charset="0"/>
              </a:rPr>
              <a:t>Point-to-Point</a:t>
            </a:r>
            <a:endParaRPr lang="en-US" dirty="0">
              <a:solidFill>
                <a:srgbClr val="349A98"/>
              </a:solidFill>
              <a:latin typeface="Segoe UI 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321468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49A98"/>
                </a:solidFill>
                <a:latin typeface="Segoe UI Light" pitchFamily="34" charset="0"/>
              </a:rPr>
              <a:t>Daisy Chain</a:t>
            </a:r>
            <a:endParaRPr lang="en-US" dirty="0">
              <a:solidFill>
                <a:srgbClr val="349A98"/>
              </a:solidFill>
              <a:latin typeface="Segoe UI Ligh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49 Objeto"/>
          <p:cNvGraphicFramePr>
            <a:graphicFrameLocks/>
          </p:cNvGraphicFramePr>
          <p:nvPr/>
        </p:nvGraphicFramePr>
        <p:xfrm>
          <a:off x="-142907" y="1643050"/>
          <a:ext cx="9286908" cy="418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5329246" cy="106047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236765"/>
                </a:solidFill>
              </a:rPr>
              <a:t>How to use </a:t>
            </a:r>
            <a:br>
              <a:rPr lang="en-US" sz="3600" dirty="0" smtClean="0">
                <a:solidFill>
                  <a:srgbClr val="236765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EPoC via Coaxial cable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9" name="Diagonal Stripe 18"/>
          <p:cNvSpPr/>
          <p:nvPr/>
        </p:nvSpPr>
        <p:spPr>
          <a:xfrm rot="4444569">
            <a:off x="5289194" y="3961214"/>
            <a:ext cx="1677985" cy="5793570"/>
          </a:xfrm>
          <a:prstGeom prst="diagStripe">
            <a:avLst>
              <a:gd name="adj" fmla="val 50319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C160E76-433E-41AA-BA68-B78B72A96DAB}" type="slidenum">
              <a:rPr lang="en-US" smtClean="0">
                <a:solidFill>
                  <a:schemeClr val="bg1"/>
                </a:solidFill>
              </a:rPr>
              <a:pPr algn="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4294967295"/>
          </p:nvPr>
        </p:nvSpPr>
        <p:spPr>
          <a:xfrm>
            <a:off x="4572000" y="63579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www.i-view.com.tw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Picture 2" descr="C:\Users\Iview75\Documents\EDM\I-View logo\i-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14290"/>
            <a:ext cx="1435250" cy="682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49 Objeto"/>
          <p:cNvGraphicFramePr>
            <a:graphicFrameLocks/>
          </p:cNvGraphicFramePr>
          <p:nvPr/>
        </p:nvGraphicFramePr>
        <p:xfrm>
          <a:off x="-328613" y="1484784"/>
          <a:ext cx="9472613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5329246" cy="106047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236765"/>
                </a:solidFill>
              </a:rPr>
              <a:t>How to use </a:t>
            </a:r>
            <a:br>
              <a:rPr lang="en-US" sz="3600" b="1" dirty="0" smtClean="0">
                <a:solidFill>
                  <a:srgbClr val="236765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EPoC via Coaxial cable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9" name="Diagonal Stripe 18"/>
          <p:cNvSpPr/>
          <p:nvPr/>
        </p:nvSpPr>
        <p:spPr>
          <a:xfrm rot="4444569">
            <a:off x="5289194" y="3961214"/>
            <a:ext cx="1677985" cy="5793570"/>
          </a:xfrm>
          <a:prstGeom prst="diagStripe">
            <a:avLst>
              <a:gd name="adj" fmla="val 50319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C160E76-433E-41AA-BA68-B78B72A96DAB}" type="slidenum">
              <a:rPr lang="en-US" smtClean="0">
                <a:solidFill>
                  <a:schemeClr val="bg1"/>
                </a:solidFill>
              </a:rPr>
              <a:pPr algn="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4294967295"/>
          </p:nvPr>
        </p:nvSpPr>
        <p:spPr>
          <a:xfrm>
            <a:off x="4643438" y="63579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www.i-view.com.tw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Picture 2" descr="C:\Users\Iview75\Documents\EDM\I-View logo\i-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14290"/>
            <a:ext cx="1435250" cy="6826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164305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49A98"/>
                </a:solidFill>
                <a:latin typeface="Segoe UI Light" pitchFamily="34" charset="0"/>
              </a:rPr>
              <a:t>Daisy Chain</a:t>
            </a:r>
            <a:endParaRPr lang="en-US" dirty="0">
              <a:solidFill>
                <a:srgbClr val="349A98"/>
              </a:solidFill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49 Objeto"/>
          <p:cNvGraphicFramePr>
            <a:graphicFrameLocks/>
          </p:cNvGraphicFramePr>
          <p:nvPr/>
        </p:nvGraphicFramePr>
        <p:xfrm>
          <a:off x="-328613" y="1484784"/>
          <a:ext cx="9472613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5329246" cy="106047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236765"/>
                </a:solidFill>
              </a:rPr>
              <a:t>How to use </a:t>
            </a:r>
            <a:br>
              <a:rPr lang="en-US" sz="3600" b="1" dirty="0" smtClean="0">
                <a:solidFill>
                  <a:srgbClr val="236765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EPoC via Coaxial cable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9" name="Diagonal Stripe 18"/>
          <p:cNvSpPr/>
          <p:nvPr/>
        </p:nvSpPr>
        <p:spPr>
          <a:xfrm rot="4444569">
            <a:off x="5289194" y="3961214"/>
            <a:ext cx="1677985" cy="5793570"/>
          </a:xfrm>
          <a:prstGeom prst="diagStripe">
            <a:avLst>
              <a:gd name="adj" fmla="val 50319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Slide Number Placeholder 20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60E76-433E-41AA-BA68-B78B72A96DA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ooter Placeholder 21"/>
          <p:cNvSpPr txBox="1">
            <a:spLocks/>
          </p:cNvSpPr>
          <p:nvPr/>
        </p:nvSpPr>
        <p:spPr>
          <a:xfrm>
            <a:off x="4786314" y="6357958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www.i-view.com.tw</a:t>
            </a:r>
          </a:p>
        </p:txBody>
      </p:sp>
      <p:pic>
        <p:nvPicPr>
          <p:cNvPr id="24" name="Picture 2" descr="C:\Users\Iview75\Documents\EDM\I-View logo\i-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14290"/>
            <a:ext cx="1435250" cy="6826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185736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49A98"/>
                </a:solidFill>
                <a:latin typeface="Segoe UI Light" pitchFamily="34" charset="0"/>
              </a:rPr>
              <a:t>Star configuration</a:t>
            </a:r>
            <a:endParaRPr lang="en-US" dirty="0">
              <a:solidFill>
                <a:srgbClr val="349A98"/>
              </a:solidFill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704</Words>
  <Application>Microsoft Office PowerPoint</Application>
  <PresentationFormat>如螢幕大小 (4:3)</PresentationFormat>
  <Paragraphs>177</Paragraphs>
  <Slides>20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Theme</vt:lpstr>
      <vt:lpstr>Ethernet/PoE over 2-wire extender</vt:lpstr>
      <vt:lpstr>投影片 2</vt:lpstr>
      <vt:lpstr>9 FEATURES OF EPOC  which make your installation easier</vt:lpstr>
      <vt:lpstr>投影片 4</vt:lpstr>
      <vt:lpstr>Say “YES” to EPoC  because…</vt:lpstr>
      <vt:lpstr>How to use  EPoC via UTP cable</vt:lpstr>
      <vt:lpstr>How to use  EPoC via Coaxial cable</vt:lpstr>
      <vt:lpstr>How to use  EPoC via Coaxial cable</vt:lpstr>
      <vt:lpstr>How to use  EPoC via Coaxial cable</vt:lpstr>
      <vt:lpstr>How to use  EPoC – High Power DC12V/4A</vt:lpstr>
      <vt:lpstr>How to use  EPoC – Giga Ethernet Bandwidth </vt:lpstr>
      <vt:lpstr>Comparison Chart</vt:lpstr>
      <vt:lpstr>投影片 13</vt:lpstr>
      <vt:lpstr>Ethernet over Coax converters</vt:lpstr>
      <vt:lpstr>8 FEATURES OF EoC  which solve your cabling problems</vt:lpstr>
      <vt:lpstr>投影片 16</vt:lpstr>
      <vt:lpstr>投影片 17</vt:lpstr>
      <vt:lpstr>投影片 18</vt:lpstr>
      <vt:lpstr>投影片 19</vt:lpstr>
      <vt:lpstr>Thank you!</vt:lpstr>
    </vt:vector>
  </TitlesOfParts>
  <Company>I-View Communication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Ethernet/PoE over 2-wire extender</dc:title>
  <dc:creator>Iview75</dc:creator>
  <cp:lastModifiedBy>James Ou</cp:lastModifiedBy>
  <cp:revision>55</cp:revision>
  <dcterms:created xsi:type="dcterms:W3CDTF">2015-08-19T06:30:44Z</dcterms:created>
  <dcterms:modified xsi:type="dcterms:W3CDTF">2017-07-14T02:30:17Z</dcterms:modified>
</cp:coreProperties>
</file>